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57" r:id="rId3"/>
    <p:sldId id="258" r:id="rId4"/>
    <p:sldId id="259" r:id="rId5"/>
    <p:sldId id="260" r:id="rId6"/>
    <p:sldId id="279" r:id="rId7"/>
    <p:sldId id="261" r:id="rId8"/>
    <p:sldId id="262" r:id="rId9"/>
    <p:sldId id="263" r:id="rId10"/>
    <p:sldId id="280" r:id="rId11"/>
    <p:sldId id="264" r:id="rId12"/>
    <p:sldId id="265" r:id="rId13"/>
    <p:sldId id="266" r:id="rId14"/>
    <p:sldId id="267" r:id="rId15"/>
    <p:sldId id="268" r:id="rId16"/>
    <p:sldId id="269" r:id="rId17"/>
    <p:sldId id="270" r:id="rId18"/>
    <p:sldId id="271" r:id="rId19"/>
    <p:sldId id="272" r:id="rId20"/>
    <p:sldId id="273" r:id="rId21"/>
    <p:sldId id="275" r:id="rId22"/>
    <p:sldId id="276" r:id="rId23"/>
    <p:sldId id="277" r:id="rId24"/>
    <p:sldId id="278"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A04118-46BE-4BE6-9E15-CFBB90BE798B}" type="datetimeFigureOut">
              <a:rPr lang="zh-CN" altLang="en-US" smtClean="0"/>
              <a:t>2023/4/5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354061-34F1-44C1-AC71-5B5A7FCD67FE}" type="slidenum">
              <a:rPr lang="zh-CN" altLang="en-US" smtClean="0"/>
              <a:t>‹#›</a:t>
            </a:fld>
            <a:endParaRPr lang="zh-CN" altLang="en-US"/>
          </a:p>
        </p:txBody>
      </p:sp>
    </p:spTree>
    <p:extLst>
      <p:ext uri="{BB962C8B-B14F-4D97-AF65-F5344CB8AC3E}">
        <p14:creationId xmlns:p14="http://schemas.microsoft.com/office/powerpoint/2010/main" val="2408990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354061-34F1-44C1-AC71-5B5A7FCD67FE}" type="slidenum">
              <a:rPr lang="zh-CN" altLang="en-US" smtClean="0"/>
              <a:t>36</a:t>
            </a:fld>
            <a:endParaRPr lang="zh-CN" altLang="en-US"/>
          </a:p>
        </p:txBody>
      </p:sp>
    </p:spTree>
    <p:extLst>
      <p:ext uri="{BB962C8B-B14F-4D97-AF65-F5344CB8AC3E}">
        <p14:creationId xmlns:p14="http://schemas.microsoft.com/office/powerpoint/2010/main" val="2324478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354061-34F1-44C1-AC71-5B5A7FCD67FE}" type="slidenum">
              <a:rPr lang="zh-CN" altLang="en-US" smtClean="0"/>
              <a:t>47</a:t>
            </a:fld>
            <a:endParaRPr lang="zh-CN" altLang="en-US"/>
          </a:p>
        </p:txBody>
      </p:sp>
    </p:spTree>
    <p:extLst>
      <p:ext uri="{BB962C8B-B14F-4D97-AF65-F5344CB8AC3E}">
        <p14:creationId xmlns:p14="http://schemas.microsoft.com/office/powerpoint/2010/main" val="2688255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354061-34F1-44C1-AC71-5B5A7FCD67FE}" type="slidenum">
              <a:rPr lang="zh-CN" altLang="en-US" smtClean="0"/>
              <a:t>48</a:t>
            </a:fld>
            <a:endParaRPr lang="zh-CN" altLang="en-US"/>
          </a:p>
        </p:txBody>
      </p:sp>
    </p:spTree>
    <p:extLst>
      <p:ext uri="{BB962C8B-B14F-4D97-AF65-F5344CB8AC3E}">
        <p14:creationId xmlns:p14="http://schemas.microsoft.com/office/powerpoint/2010/main" val="1576683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354061-34F1-44C1-AC71-5B5A7FCD67FE}" type="slidenum">
              <a:rPr lang="zh-CN" altLang="en-US" smtClean="0"/>
              <a:t>49</a:t>
            </a:fld>
            <a:endParaRPr lang="zh-CN" altLang="en-US"/>
          </a:p>
        </p:txBody>
      </p:sp>
    </p:spTree>
    <p:extLst>
      <p:ext uri="{BB962C8B-B14F-4D97-AF65-F5344CB8AC3E}">
        <p14:creationId xmlns:p14="http://schemas.microsoft.com/office/powerpoint/2010/main" val="3250087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354061-34F1-44C1-AC71-5B5A7FCD67FE}" type="slidenum">
              <a:rPr lang="zh-CN" altLang="en-US" smtClean="0"/>
              <a:t>37</a:t>
            </a:fld>
            <a:endParaRPr lang="zh-CN" altLang="en-US"/>
          </a:p>
        </p:txBody>
      </p:sp>
    </p:spTree>
    <p:extLst>
      <p:ext uri="{BB962C8B-B14F-4D97-AF65-F5344CB8AC3E}">
        <p14:creationId xmlns:p14="http://schemas.microsoft.com/office/powerpoint/2010/main" val="2775423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354061-34F1-44C1-AC71-5B5A7FCD67FE}" type="slidenum">
              <a:rPr lang="zh-CN" altLang="en-US" smtClean="0"/>
              <a:t>38</a:t>
            </a:fld>
            <a:endParaRPr lang="zh-CN" altLang="en-US"/>
          </a:p>
        </p:txBody>
      </p:sp>
    </p:spTree>
    <p:extLst>
      <p:ext uri="{BB962C8B-B14F-4D97-AF65-F5344CB8AC3E}">
        <p14:creationId xmlns:p14="http://schemas.microsoft.com/office/powerpoint/2010/main" val="3588323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354061-34F1-44C1-AC71-5B5A7FCD67FE}" type="slidenum">
              <a:rPr lang="zh-CN" altLang="en-US" smtClean="0"/>
              <a:t>39</a:t>
            </a:fld>
            <a:endParaRPr lang="zh-CN" altLang="en-US"/>
          </a:p>
        </p:txBody>
      </p:sp>
    </p:spTree>
    <p:extLst>
      <p:ext uri="{BB962C8B-B14F-4D97-AF65-F5344CB8AC3E}">
        <p14:creationId xmlns:p14="http://schemas.microsoft.com/office/powerpoint/2010/main" val="2657194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354061-34F1-44C1-AC71-5B5A7FCD67FE}" type="slidenum">
              <a:rPr lang="zh-CN" altLang="en-US" smtClean="0"/>
              <a:t>40</a:t>
            </a:fld>
            <a:endParaRPr lang="zh-CN" altLang="en-US"/>
          </a:p>
        </p:txBody>
      </p:sp>
    </p:spTree>
    <p:extLst>
      <p:ext uri="{BB962C8B-B14F-4D97-AF65-F5344CB8AC3E}">
        <p14:creationId xmlns:p14="http://schemas.microsoft.com/office/powerpoint/2010/main" val="4232262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354061-34F1-44C1-AC71-5B5A7FCD67FE}" type="slidenum">
              <a:rPr lang="zh-CN" altLang="en-US" smtClean="0"/>
              <a:t>42</a:t>
            </a:fld>
            <a:endParaRPr lang="zh-CN" altLang="en-US"/>
          </a:p>
        </p:txBody>
      </p:sp>
    </p:spTree>
    <p:extLst>
      <p:ext uri="{BB962C8B-B14F-4D97-AF65-F5344CB8AC3E}">
        <p14:creationId xmlns:p14="http://schemas.microsoft.com/office/powerpoint/2010/main" val="2700321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354061-34F1-44C1-AC71-5B5A7FCD67FE}" type="slidenum">
              <a:rPr lang="zh-CN" altLang="en-US" smtClean="0"/>
              <a:t>43</a:t>
            </a:fld>
            <a:endParaRPr lang="zh-CN" altLang="en-US"/>
          </a:p>
        </p:txBody>
      </p:sp>
    </p:spTree>
    <p:extLst>
      <p:ext uri="{BB962C8B-B14F-4D97-AF65-F5344CB8AC3E}">
        <p14:creationId xmlns:p14="http://schemas.microsoft.com/office/powerpoint/2010/main" val="3281562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354061-34F1-44C1-AC71-5B5A7FCD67FE}" type="slidenum">
              <a:rPr lang="zh-CN" altLang="en-US" smtClean="0"/>
              <a:t>44</a:t>
            </a:fld>
            <a:endParaRPr lang="zh-CN" altLang="en-US"/>
          </a:p>
        </p:txBody>
      </p:sp>
    </p:spTree>
    <p:extLst>
      <p:ext uri="{BB962C8B-B14F-4D97-AF65-F5344CB8AC3E}">
        <p14:creationId xmlns:p14="http://schemas.microsoft.com/office/powerpoint/2010/main" val="3971120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354061-34F1-44C1-AC71-5B5A7FCD67FE}" type="slidenum">
              <a:rPr lang="zh-CN" altLang="en-US" smtClean="0"/>
              <a:t>46</a:t>
            </a:fld>
            <a:endParaRPr lang="zh-CN" altLang="en-US"/>
          </a:p>
        </p:txBody>
      </p:sp>
    </p:spTree>
    <p:extLst>
      <p:ext uri="{BB962C8B-B14F-4D97-AF65-F5344CB8AC3E}">
        <p14:creationId xmlns:p14="http://schemas.microsoft.com/office/powerpoint/2010/main" val="3314991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15990F-0A1E-4E93-9CE5-38C3BCEFCDD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AA9F431-95F1-4A8B-951B-D6A7267CB4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801EE8C-0899-4BE7-9BDB-F41AA3BFC84B}"/>
              </a:ext>
            </a:extLst>
          </p:cNvPr>
          <p:cNvSpPr>
            <a:spLocks noGrp="1"/>
          </p:cNvSpPr>
          <p:nvPr>
            <p:ph type="dt" sz="half" idx="10"/>
          </p:nvPr>
        </p:nvSpPr>
        <p:spPr/>
        <p:txBody>
          <a:bodyPr/>
          <a:lstStyle/>
          <a:p>
            <a:fld id="{F7AE929D-BD5F-439C-9030-0977AFB6EE17}" type="datetimeFigureOut">
              <a:rPr lang="zh-CN" altLang="en-US" smtClean="0"/>
              <a:t>2023/4/5</a:t>
            </a:fld>
            <a:endParaRPr lang="zh-CN" altLang="en-US"/>
          </a:p>
        </p:txBody>
      </p:sp>
      <p:sp>
        <p:nvSpPr>
          <p:cNvPr id="5" name="页脚占位符 4">
            <a:extLst>
              <a:ext uri="{FF2B5EF4-FFF2-40B4-BE49-F238E27FC236}">
                <a16:creationId xmlns:a16="http://schemas.microsoft.com/office/drawing/2014/main" id="{7748B75F-F5CD-44D1-BBF1-42ECAF7F0C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B24E622-303E-4F86-8BCF-4C8C793709B6}"/>
              </a:ext>
            </a:extLst>
          </p:cNvPr>
          <p:cNvSpPr>
            <a:spLocks noGrp="1"/>
          </p:cNvSpPr>
          <p:nvPr>
            <p:ph type="sldNum" sz="quarter" idx="12"/>
          </p:nvPr>
        </p:nvSpPr>
        <p:spPr/>
        <p:txBody>
          <a:bodyPr/>
          <a:lstStyle/>
          <a:p>
            <a:fld id="{0509AC3F-0EA8-41B7-9731-530D05D5DD21}" type="slidenum">
              <a:rPr lang="zh-CN" altLang="en-US" smtClean="0"/>
              <a:t>‹#›</a:t>
            </a:fld>
            <a:endParaRPr lang="zh-CN" altLang="en-US"/>
          </a:p>
        </p:txBody>
      </p:sp>
    </p:spTree>
    <p:extLst>
      <p:ext uri="{BB962C8B-B14F-4D97-AF65-F5344CB8AC3E}">
        <p14:creationId xmlns:p14="http://schemas.microsoft.com/office/powerpoint/2010/main" val="1002360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EA2816-7B55-49EC-BA89-36E3860F64B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CB5C854-53AB-4E43-9D90-191A489A07F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5F6F832-5032-468F-9488-CDEB56555E1F}"/>
              </a:ext>
            </a:extLst>
          </p:cNvPr>
          <p:cNvSpPr>
            <a:spLocks noGrp="1"/>
          </p:cNvSpPr>
          <p:nvPr>
            <p:ph type="dt" sz="half" idx="10"/>
          </p:nvPr>
        </p:nvSpPr>
        <p:spPr/>
        <p:txBody>
          <a:bodyPr/>
          <a:lstStyle/>
          <a:p>
            <a:fld id="{F7AE929D-BD5F-439C-9030-0977AFB6EE17}" type="datetimeFigureOut">
              <a:rPr lang="zh-CN" altLang="en-US" smtClean="0"/>
              <a:t>2023/4/5</a:t>
            </a:fld>
            <a:endParaRPr lang="zh-CN" altLang="en-US"/>
          </a:p>
        </p:txBody>
      </p:sp>
      <p:sp>
        <p:nvSpPr>
          <p:cNvPr id="5" name="页脚占位符 4">
            <a:extLst>
              <a:ext uri="{FF2B5EF4-FFF2-40B4-BE49-F238E27FC236}">
                <a16:creationId xmlns:a16="http://schemas.microsoft.com/office/drawing/2014/main" id="{9128E256-1647-4FE6-9F72-9431F153AA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3B7954-81DA-44ED-864B-0B4A9B125A9C}"/>
              </a:ext>
            </a:extLst>
          </p:cNvPr>
          <p:cNvSpPr>
            <a:spLocks noGrp="1"/>
          </p:cNvSpPr>
          <p:nvPr>
            <p:ph type="sldNum" sz="quarter" idx="12"/>
          </p:nvPr>
        </p:nvSpPr>
        <p:spPr/>
        <p:txBody>
          <a:bodyPr/>
          <a:lstStyle/>
          <a:p>
            <a:fld id="{0509AC3F-0EA8-41B7-9731-530D05D5DD21}" type="slidenum">
              <a:rPr lang="zh-CN" altLang="en-US" smtClean="0"/>
              <a:t>‹#›</a:t>
            </a:fld>
            <a:endParaRPr lang="zh-CN" altLang="en-US"/>
          </a:p>
        </p:txBody>
      </p:sp>
    </p:spTree>
    <p:extLst>
      <p:ext uri="{BB962C8B-B14F-4D97-AF65-F5344CB8AC3E}">
        <p14:creationId xmlns:p14="http://schemas.microsoft.com/office/powerpoint/2010/main" val="1288938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756A43E-3E48-4651-A40B-9B80BFC13F8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432C4B-F45E-44BA-B790-CD1CF87A2E2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CA1AB19-F064-4120-AF68-FDBB0E8C8E01}"/>
              </a:ext>
            </a:extLst>
          </p:cNvPr>
          <p:cNvSpPr>
            <a:spLocks noGrp="1"/>
          </p:cNvSpPr>
          <p:nvPr>
            <p:ph type="dt" sz="half" idx="10"/>
          </p:nvPr>
        </p:nvSpPr>
        <p:spPr/>
        <p:txBody>
          <a:bodyPr/>
          <a:lstStyle/>
          <a:p>
            <a:fld id="{F7AE929D-BD5F-439C-9030-0977AFB6EE17}" type="datetimeFigureOut">
              <a:rPr lang="zh-CN" altLang="en-US" smtClean="0"/>
              <a:t>2023/4/5</a:t>
            </a:fld>
            <a:endParaRPr lang="zh-CN" altLang="en-US"/>
          </a:p>
        </p:txBody>
      </p:sp>
      <p:sp>
        <p:nvSpPr>
          <p:cNvPr id="5" name="页脚占位符 4">
            <a:extLst>
              <a:ext uri="{FF2B5EF4-FFF2-40B4-BE49-F238E27FC236}">
                <a16:creationId xmlns:a16="http://schemas.microsoft.com/office/drawing/2014/main" id="{34A4165F-153F-4092-8FBC-D8F62118105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E77CF01-E4E7-433C-A35F-4F1D05C8930C}"/>
              </a:ext>
            </a:extLst>
          </p:cNvPr>
          <p:cNvSpPr>
            <a:spLocks noGrp="1"/>
          </p:cNvSpPr>
          <p:nvPr>
            <p:ph type="sldNum" sz="quarter" idx="12"/>
          </p:nvPr>
        </p:nvSpPr>
        <p:spPr/>
        <p:txBody>
          <a:bodyPr/>
          <a:lstStyle/>
          <a:p>
            <a:fld id="{0509AC3F-0EA8-41B7-9731-530D05D5DD21}" type="slidenum">
              <a:rPr lang="zh-CN" altLang="en-US" smtClean="0"/>
              <a:t>‹#›</a:t>
            </a:fld>
            <a:endParaRPr lang="zh-CN" altLang="en-US"/>
          </a:p>
        </p:txBody>
      </p:sp>
    </p:spTree>
    <p:extLst>
      <p:ext uri="{BB962C8B-B14F-4D97-AF65-F5344CB8AC3E}">
        <p14:creationId xmlns:p14="http://schemas.microsoft.com/office/powerpoint/2010/main" val="4136358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08577-B5E6-4617-A6A7-83CF1CEF1BE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7B102D4-F5F2-46CE-9EC8-27DA29B7AB92}"/>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789E8D6-F0D1-441E-8C11-7F25D499A21A}"/>
              </a:ext>
            </a:extLst>
          </p:cNvPr>
          <p:cNvSpPr>
            <a:spLocks noGrp="1"/>
          </p:cNvSpPr>
          <p:nvPr>
            <p:ph type="dt" sz="half" idx="10"/>
          </p:nvPr>
        </p:nvSpPr>
        <p:spPr/>
        <p:txBody>
          <a:bodyPr/>
          <a:lstStyle/>
          <a:p>
            <a:fld id="{F7AE929D-BD5F-439C-9030-0977AFB6EE17}" type="datetimeFigureOut">
              <a:rPr lang="zh-CN" altLang="en-US" smtClean="0"/>
              <a:t>2023/4/5</a:t>
            </a:fld>
            <a:endParaRPr lang="zh-CN" altLang="en-US"/>
          </a:p>
        </p:txBody>
      </p:sp>
      <p:sp>
        <p:nvSpPr>
          <p:cNvPr id="5" name="页脚占位符 4">
            <a:extLst>
              <a:ext uri="{FF2B5EF4-FFF2-40B4-BE49-F238E27FC236}">
                <a16:creationId xmlns:a16="http://schemas.microsoft.com/office/drawing/2014/main" id="{EAB5BB62-F6AE-4103-86BE-86C734F1F14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FA9380D-D23F-4AA0-85C1-F342CE440ADC}"/>
              </a:ext>
            </a:extLst>
          </p:cNvPr>
          <p:cNvSpPr>
            <a:spLocks noGrp="1"/>
          </p:cNvSpPr>
          <p:nvPr>
            <p:ph type="sldNum" sz="quarter" idx="12"/>
          </p:nvPr>
        </p:nvSpPr>
        <p:spPr/>
        <p:txBody>
          <a:bodyPr/>
          <a:lstStyle/>
          <a:p>
            <a:fld id="{0509AC3F-0EA8-41B7-9731-530D05D5DD21}" type="slidenum">
              <a:rPr lang="zh-CN" altLang="en-US" smtClean="0"/>
              <a:t>‹#›</a:t>
            </a:fld>
            <a:endParaRPr lang="zh-CN" altLang="en-US"/>
          </a:p>
        </p:txBody>
      </p:sp>
    </p:spTree>
    <p:extLst>
      <p:ext uri="{BB962C8B-B14F-4D97-AF65-F5344CB8AC3E}">
        <p14:creationId xmlns:p14="http://schemas.microsoft.com/office/powerpoint/2010/main" val="2625821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61A03B-D6C6-460C-86CF-9E7B075BEDD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2E16D4F-1712-46B3-B888-326B4032CA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401026B-36A6-4013-A97F-50952C4560AC}"/>
              </a:ext>
            </a:extLst>
          </p:cNvPr>
          <p:cNvSpPr>
            <a:spLocks noGrp="1"/>
          </p:cNvSpPr>
          <p:nvPr>
            <p:ph type="dt" sz="half" idx="10"/>
          </p:nvPr>
        </p:nvSpPr>
        <p:spPr/>
        <p:txBody>
          <a:bodyPr/>
          <a:lstStyle/>
          <a:p>
            <a:fld id="{F7AE929D-BD5F-439C-9030-0977AFB6EE17}" type="datetimeFigureOut">
              <a:rPr lang="zh-CN" altLang="en-US" smtClean="0"/>
              <a:t>2023/4/5</a:t>
            </a:fld>
            <a:endParaRPr lang="zh-CN" altLang="en-US"/>
          </a:p>
        </p:txBody>
      </p:sp>
      <p:sp>
        <p:nvSpPr>
          <p:cNvPr id="5" name="页脚占位符 4">
            <a:extLst>
              <a:ext uri="{FF2B5EF4-FFF2-40B4-BE49-F238E27FC236}">
                <a16:creationId xmlns:a16="http://schemas.microsoft.com/office/drawing/2014/main" id="{BC411C85-7B05-4536-8EC7-11A4126AE13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101EAA-581D-48CE-880A-521CF69B2B99}"/>
              </a:ext>
            </a:extLst>
          </p:cNvPr>
          <p:cNvSpPr>
            <a:spLocks noGrp="1"/>
          </p:cNvSpPr>
          <p:nvPr>
            <p:ph type="sldNum" sz="quarter" idx="12"/>
          </p:nvPr>
        </p:nvSpPr>
        <p:spPr/>
        <p:txBody>
          <a:bodyPr/>
          <a:lstStyle/>
          <a:p>
            <a:fld id="{0509AC3F-0EA8-41B7-9731-530D05D5DD21}" type="slidenum">
              <a:rPr lang="zh-CN" altLang="en-US" smtClean="0"/>
              <a:t>‹#›</a:t>
            </a:fld>
            <a:endParaRPr lang="zh-CN" altLang="en-US"/>
          </a:p>
        </p:txBody>
      </p:sp>
    </p:spTree>
    <p:extLst>
      <p:ext uri="{BB962C8B-B14F-4D97-AF65-F5344CB8AC3E}">
        <p14:creationId xmlns:p14="http://schemas.microsoft.com/office/powerpoint/2010/main" val="236755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E1915A-0A5A-499C-8937-26A7FEA7AE8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3CCBDFC-A669-48EA-92DD-3494EBE95709}"/>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429CC23-1A01-49A1-B71F-FAFE4459CEA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747A8CD-F233-4FF5-80E7-542520FD6918}"/>
              </a:ext>
            </a:extLst>
          </p:cNvPr>
          <p:cNvSpPr>
            <a:spLocks noGrp="1"/>
          </p:cNvSpPr>
          <p:nvPr>
            <p:ph type="dt" sz="half" idx="10"/>
          </p:nvPr>
        </p:nvSpPr>
        <p:spPr/>
        <p:txBody>
          <a:bodyPr/>
          <a:lstStyle/>
          <a:p>
            <a:fld id="{F7AE929D-BD5F-439C-9030-0977AFB6EE17}" type="datetimeFigureOut">
              <a:rPr lang="zh-CN" altLang="en-US" smtClean="0"/>
              <a:t>2023/4/5</a:t>
            </a:fld>
            <a:endParaRPr lang="zh-CN" altLang="en-US"/>
          </a:p>
        </p:txBody>
      </p:sp>
      <p:sp>
        <p:nvSpPr>
          <p:cNvPr id="6" name="页脚占位符 5">
            <a:extLst>
              <a:ext uri="{FF2B5EF4-FFF2-40B4-BE49-F238E27FC236}">
                <a16:creationId xmlns:a16="http://schemas.microsoft.com/office/drawing/2014/main" id="{3704986F-C923-45B0-BAB8-A77BCEC3DFF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C867F5C-7043-4E8C-91B4-38A77F0BB189}"/>
              </a:ext>
            </a:extLst>
          </p:cNvPr>
          <p:cNvSpPr>
            <a:spLocks noGrp="1"/>
          </p:cNvSpPr>
          <p:nvPr>
            <p:ph type="sldNum" sz="quarter" idx="12"/>
          </p:nvPr>
        </p:nvSpPr>
        <p:spPr/>
        <p:txBody>
          <a:bodyPr/>
          <a:lstStyle/>
          <a:p>
            <a:fld id="{0509AC3F-0EA8-41B7-9731-530D05D5DD21}" type="slidenum">
              <a:rPr lang="zh-CN" altLang="en-US" smtClean="0"/>
              <a:t>‹#›</a:t>
            </a:fld>
            <a:endParaRPr lang="zh-CN" altLang="en-US"/>
          </a:p>
        </p:txBody>
      </p:sp>
    </p:spTree>
    <p:extLst>
      <p:ext uri="{BB962C8B-B14F-4D97-AF65-F5344CB8AC3E}">
        <p14:creationId xmlns:p14="http://schemas.microsoft.com/office/powerpoint/2010/main" val="283786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66BDDD-AA71-4608-9E41-9BA81FC5F13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710E036-6E66-403F-85FF-4F367322E1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4E1426F7-E9E9-473F-BBF0-BC2A555DE096}"/>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6233751-57C6-4EA4-B81B-3D565ACA00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464D48F8-5CD1-4500-8A65-3408D550AC6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EDF2003-D761-4921-9B8D-A5E6BB15167D}"/>
              </a:ext>
            </a:extLst>
          </p:cNvPr>
          <p:cNvSpPr>
            <a:spLocks noGrp="1"/>
          </p:cNvSpPr>
          <p:nvPr>
            <p:ph type="dt" sz="half" idx="10"/>
          </p:nvPr>
        </p:nvSpPr>
        <p:spPr/>
        <p:txBody>
          <a:bodyPr/>
          <a:lstStyle/>
          <a:p>
            <a:fld id="{F7AE929D-BD5F-439C-9030-0977AFB6EE17}" type="datetimeFigureOut">
              <a:rPr lang="zh-CN" altLang="en-US" smtClean="0"/>
              <a:t>2023/4/5</a:t>
            </a:fld>
            <a:endParaRPr lang="zh-CN" altLang="en-US"/>
          </a:p>
        </p:txBody>
      </p:sp>
      <p:sp>
        <p:nvSpPr>
          <p:cNvPr id="8" name="页脚占位符 7">
            <a:extLst>
              <a:ext uri="{FF2B5EF4-FFF2-40B4-BE49-F238E27FC236}">
                <a16:creationId xmlns:a16="http://schemas.microsoft.com/office/drawing/2014/main" id="{A78EFFBF-24A0-4C8B-AD2F-349F0BCE8D3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2EF0AF4-EF4E-40FC-AA5C-DDC82D9253DC}"/>
              </a:ext>
            </a:extLst>
          </p:cNvPr>
          <p:cNvSpPr>
            <a:spLocks noGrp="1"/>
          </p:cNvSpPr>
          <p:nvPr>
            <p:ph type="sldNum" sz="quarter" idx="12"/>
          </p:nvPr>
        </p:nvSpPr>
        <p:spPr/>
        <p:txBody>
          <a:bodyPr/>
          <a:lstStyle/>
          <a:p>
            <a:fld id="{0509AC3F-0EA8-41B7-9731-530D05D5DD21}" type="slidenum">
              <a:rPr lang="zh-CN" altLang="en-US" smtClean="0"/>
              <a:t>‹#›</a:t>
            </a:fld>
            <a:endParaRPr lang="zh-CN" altLang="en-US"/>
          </a:p>
        </p:txBody>
      </p:sp>
    </p:spTree>
    <p:extLst>
      <p:ext uri="{BB962C8B-B14F-4D97-AF65-F5344CB8AC3E}">
        <p14:creationId xmlns:p14="http://schemas.microsoft.com/office/powerpoint/2010/main" val="2251672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249405-FC3A-45A1-9607-A37656EFABC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43158DB-1A8D-4027-9AB0-9C6EBBF64DD9}"/>
              </a:ext>
            </a:extLst>
          </p:cNvPr>
          <p:cNvSpPr>
            <a:spLocks noGrp="1"/>
          </p:cNvSpPr>
          <p:nvPr>
            <p:ph type="dt" sz="half" idx="10"/>
          </p:nvPr>
        </p:nvSpPr>
        <p:spPr/>
        <p:txBody>
          <a:bodyPr/>
          <a:lstStyle/>
          <a:p>
            <a:fld id="{F7AE929D-BD5F-439C-9030-0977AFB6EE17}" type="datetimeFigureOut">
              <a:rPr lang="zh-CN" altLang="en-US" smtClean="0"/>
              <a:t>2023/4/5</a:t>
            </a:fld>
            <a:endParaRPr lang="zh-CN" altLang="en-US"/>
          </a:p>
        </p:txBody>
      </p:sp>
      <p:sp>
        <p:nvSpPr>
          <p:cNvPr id="4" name="页脚占位符 3">
            <a:extLst>
              <a:ext uri="{FF2B5EF4-FFF2-40B4-BE49-F238E27FC236}">
                <a16:creationId xmlns:a16="http://schemas.microsoft.com/office/drawing/2014/main" id="{CE249CFD-C6D7-4BF3-9A43-7C2334BF8B5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899E657-9438-4273-8268-2F75D2CBFE7F}"/>
              </a:ext>
            </a:extLst>
          </p:cNvPr>
          <p:cNvSpPr>
            <a:spLocks noGrp="1"/>
          </p:cNvSpPr>
          <p:nvPr>
            <p:ph type="sldNum" sz="quarter" idx="12"/>
          </p:nvPr>
        </p:nvSpPr>
        <p:spPr/>
        <p:txBody>
          <a:bodyPr/>
          <a:lstStyle/>
          <a:p>
            <a:fld id="{0509AC3F-0EA8-41B7-9731-530D05D5DD21}" type="slidenum">
              <a:rPr lang="zh-CN" altLang="en-US" smtClean="0"/>
              <a:t>‹#›</a:t>
            </a:fld>
            <a:endParaRPr lang="zh-CN" altLang="en-US"/>
          </a:p>
        </p:txBody>
      </p:sp>
    </p:spTree>
    <p:extLst>
      <p:ext uri="{BB962C8B-B14F-4D97-AF65-F5344CB8AC3E}">
        <p14:creationId xmlns:p14="http://schemas.microsoft.com/office/powerpoint/2010/main" val="3593726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99E5F7C-4CAF-463F-94BD-3CFCF5A74F59}"/>
              </a:ext>
            </a:extLst>
          </p:cNvPr>
          <p:cNvSpPr>
            <a:spLocks noGrp="1"/>
          </p:cNvSpPr>
          <p:nvPr>
            <p:ph type="dt" sz="half" idx="10"/>
          </p:nvPr>
        </p:nvSpPr>
        <p:spPr/>
        <p:txBody>
          <a:bodyPr/>
          <a:lstStyle/>
          <a:p>
            <a:fld id="{F7AE929D-BD5F-439C-9030-0977AFB6EE17}" type="datetimeFigureOut">
              <a:rPr lang="zh-CN" altLang="en-US" smtClean="0"/>
              <a:t>2023/4/5</a:t>
            </a:fld>
            <a:endParaRPr lang="zh-CN" altLang="en-US"/>
          </a:p>
        </p:txBody>
      </p:sp>
      <p:sp>
        <p:nvSpPr>
          <p:cNvPr id="3" name="页脚占位符 2">
            <a:extLst>
              <a:ext uri="{FF2B5EF4-FFF2-40B4-BE49-F238E27FC236}">
                <a16:creationId xmlns:a16="http://schemas.microsoft.com/office/drawing/2014/main" id="{3DFBE9F8-C1EA-47CA-9493-2FF89BCBB96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B8B9BC0-B264-493C-B010-765A25E840C3}"/>
              </a:ext>
            </a:extLst>
          </p:cNvPr>
          <p:cNvSpPr>
            <a:spLocks noGrp="1"/>
          </p:cNvSpPr>
          <p:nvPr>
            <p:ph type="sldNum" sz="quarter" idx="12"/>
          </p:nvPr>
        </p:nvSpPr>
        <p:spPr/>
        <p:txBody>
          <a:bodyPr/>
          <a:lstStyle/>
          <a:p>
            <a:fld id="{0509AC3F-0EA8-41B7-9731-530D05D5DD21}" type="slidenum">
              <a:rPr lang="zh-CN" altLang="en-US" smtClean="0"/>
              <a:t>‹#›</a:t>
            </a:fld>
            <a:endParaRPr lang="zh-CN" altLang="en-US"/>
          </a:p>
        </p:txBody>
      </p:sp>
    </p:spTree>
    <p:extLst>
      <p:ext uri="{BB962C8B-B14F-4D97-AF65-F5344CB8AC3E}">
        <p14:creationId xmlns:p14="http://schemas.microsoft.com/office/powerpoint/2010/main" val="4186528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468FB5-50B4-4130-AC46-FDA96A4AF01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BF6FFFC-D6A8-40AE-B197-B72BE5CEC0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81CA0100-9F93-4513-8157-20C7CFB7DD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8DF6DCC-2D1C-4C95-9F02-44D91317AC83}"/>
              </a:ext>
            </a:extLst>
          </p:cNvPr>
          <p:cNvSpPr>
            <a:spLocks noGrp="1"/>
          </p:cNvSpPr>
          <p:nvPr>
            <p:ph type="dt" sz="half" idx="10"/>
          </p:nvPr>
        </p:nvSpPr>
        <p:spPr/>
        <p:txBody>
          <a:bodyPr/>
          <a:lstStyle/>
          <a:p>
            <a:fld id="{F7AE929D-BD5F-439C-9030-0977AFB6EE17}" type="datetimeFigureOut">
              <a:rPr lang="zh-CN" altLang="en-US" smtClean="0"/>
              <a:t>2023/4/5</a:t>
            </a:fld>
            <a:endParaRPr lang="zh-CN" altLang="en-US"/>
          </a:p>
        </p:txBody>
      </p:sp>
      <p:sp>
        <p:nvSpPr>
          <p:cNvPr id="6" name="页脚占位符 5">
            <a:extLst>
              <a:ext uri="{FF2B5EF4-FFF2-40B4-BE49-F238E27FC236}">
                <a16:creationId xmlns:a16="http://schemas.microsoft.com/office/drawing/2014/main" id="{020755B1-9A7E-4515-9A5A-8E29096F508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BC2C1A2-F6CF-47E2-A609-11F2D9A563F2}"/>
              </a:ext>
            </a:extLst>
          </p:cNvPr>
          <p:cNvSpPr>
            <a:spLocks noGrp="1"/>
          </p:cNvSpPr>
          <p:nvPr>
            <p:ph type="sldNum" sz="quarter" idx="12"/>
          </p:nvPr>
        </p:nvSpPr>
        <p:spPr/>
        <p:txBody>
          <a:bodyPr/>
          <a:lstStyle/>
          <a:p>
            <a:fld id="{0509AC3F-0EA8-41B7-9731-530D05D5DD21}" type="slidenum">
              <a:rPr lang="zh-CN" altLang="en-US" smtClean="0"/>
              <a:t>‹#›</a:t>
            </a:fld>
            <a:endParaRPr lang="zh-CN" altLang="en-US"/>
          </a:p>
        </p:txBody>
      </p:sp>
    </p:spTree>
    <p:extLst>
      <p:ext uri="{BB962C8B-B14F-4D97-AF65-F5344CB8AC3E}">
        <p14:creationId xmlns:p14="http://schemas.microsoft.com/office/powerpoint/2010/main" val="3640678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AD93A-2C91-45A9-9BC6-5EBA045BE4E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5DCC1C9-419A-4380-9A69-5590762114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F2433AA-7CBD-4005-B457-407A4CDE58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496D9E9-BE98-404F-9308-2DD92D99D4BB}"/>
              </a:ext>
            </a:extLst>
          </p:cNvPr>
          <p:cNvSpPr>
            <a:spLocks noGrp="1"/>
          </p:cNvSpPr>
          <p:nvPr>
            <p:ph type="dt" sz="half" idx="10"/>
          </p:nvPr>
        </p:nvSpPr>
        <p:spPr/>
        <p:txBody>
          <a:bodyPr/>
          <a:lstStyle/>
          <a:p>
            <a:fld id="{F7AE929D-BD5F-439C-9030-0977AFB6EE17}" type="datetimeFigureOut">
              <a:rPr lang="zh-CN" altLang="en-US" smtClean="0"/>
              <a:t>2023/4/5</a:t>
            </a:fld>
            <a:endParaRPr lang="zh-CN" altLang="en-US"/>
          </a:p>
        </p:txBody>
      </p:sp>
      <p:sp>
        <p:nvSpPr>
          <p:cNvPr id="6" name="页脚占位符 5">
            <a:extLst>
              <a:ext uri="{FF2B5EF4-FFF2-40B4-BE49-F238E27FC236}">
                <a16:creationId xmlns:a16="http://schemas.microsoft.com/office/drawing/2014/main" id="{1747D7FD-A971-4AD9-B58E-78EA10EF568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ECDE503-E901-4E0B-AC45-E0C36CCB1FDB}"/>
              </a:ext>
            </a:extLst>
          </p:cNvPr>
          <p:cNvSpPr>
            <a:spLocks noGrp="1"/>
          </p:cNvSpPr>
          <p:nvPr>
            <p:ph type="sldNum" sz="quarter" idx="12"/>
          </p:nvPr>
        </p:nvSpPr>
        <p:spPr/>
        <p:txBody>
          <a:bodyPr/>
          <a:lstStyle/>
          <a:p>
            <a:fld id="{0509AC3F-0EA8-41B7-9731-530D05D5DD21}" type="slidenum">
              <a:rPr lang="zh-CN" altLang="en-US" smtClean="0"/>
              <a:t>‹#›</a:t>
            </a:fld>
            <a:endParaRPr lang="zh-CN" altLang="en-US"/>
          </a:p>
        </p:txBody>
      </p:sp>
    </p:spTree>
    <p:extLst>
      <p:ext uri="{BB962C8B-B14F-4D97-AF65-F5344CB8AC3E}">
        <p14:creationId xmlns:p14="http://schemas.microsoft.com/office/powerpoint/2010/main" val="3904474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FE6673A-3BC8-47F6-ABA4-6706E77032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96F0AFF-E4AE-4A76-A1BD-56439D9741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78C6A3F-B86B-41DE-A692-22A9C778B0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AE929D-BD5F-439C-9030-0977AFB6EE17}" type="datetimeFigureOut">
              <a:rPr lang="zh-CN" altLang="en-US" smtClean="0"/>
              <a:t>2023/4/5</a:t>
            </a:fld>
            <a:endParaRPr lang="zh-CN" altLang="en-US"/>
          </a:p>
        </p:txBody>
      </p:sp>
      <p:sp>
        <p:nvSpPr>
          <p:cNvPr id="5" name="页脚占位符 4">
            <a:extLst>
              <a:ext uri="{FF2B5EF4-FFF2-40B4-BE49-F238E27FC236}">
                <a16:creationId xmlns:a16="http://schemas.microsoft.com/office/drawing/2014/main" id="{CEEB9487-10D9-4516-BB97-5CC916457F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07C7A4C-55D6-4C63-A8B4-63C1643E06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09AC3F-0EA8-41B7-9731-530D05D5DD21}" type="slidenum">
              <a:rPr lang="zh-CN" altLang="en-US" smtClean="0"/>
              <a:t>‹#›</a:t>
            </a:fld>
            <a:endParaRPr lang="zh-CN" altLang="en-US"/>
          </a:p>
        </p:txBody>
      </p:sp>
    </p:spTree>
    <p:extLst>
      <p:ext uri="{BB962C8B-B14F-4D97-AF65-F5344CB8AC3E}">
        <p14:creationId xmlns:p14="http://schemas.microsoft.com/office/powerpoint/2010/main" val="40779974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www.xilinx.com/htmldocs/xilinx2020_2/hls-guidance/200-989.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slide" Target="slide19.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Strength_reductio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4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docs.xilinx.com/v/u/en-US/ug871-vivado-high-level-synthesis-tutorial" TargetMode="Externa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docs.xilinx.com/v/u/en-US/ug871-vivado-high-level-synthesis-tutorial" TargetMode="External"/><Relationship Id="rId2" Type="http://schemas.openxmlformats.org/officeDocument/2006/relationships/hyperlink" Target="https://docs.xilinx.com/v/u/en-US/ug902-vivado-high-level-synthesis" TargetMode="External"/><Relationship Id="rId1" Type="http://schemas.openxmlformats.org/officeDocument/2006/relationships/slideLayout" Target="../slideLayouts/slideLayout2.xml"/><Relationship Id="rId4" Type="http://schemas.openxmlformats.org/officeDocument/2006/relationships/hyperlink" Target="https://www.xilinx.com/content/dam/xilinx/support/documents/sw_manuals/ug1197-vivado-high-level-productivity.pdf"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9553311-2E77-4F4B-8C38-305B4849309E}"/>
              </a:ext>
            </a:extLst>
          </p:cNvPr>
          <p:cNvSpPr txBox="1"/>
          <p:nvPr/>
        </p:nvSpPr>
        <p:spPr>
          <a:xfrm>
            <a:off x="3281778" y="1581377"/>
            <a:ext cx="5628443" cy="584775"/>
          </a:xfrm>
          <a:prstGeom prst="rect">
            <a:avLst/>
          </a:prstGeom>
          <a:noFill/>
        </p:spPr>
        <p:txBody>
          <a:bodyPr wrap="square" rtlCol="0">
            <a:spAutoFit/>
          </a:bodyPr>
          <a:lstStyle/>
          <a:p>
            <a:pPr algn="ctr"/>
            <a:r>
              <a:rPr lang="en-US" altLang="zh-CN" sz="3200">
                <a:latin typeface="Times New Roman" panose="02020603050405020304" pitchFamily="18" charset="0"/>
                <a:cs typeface="Times New Roman" panose="02020603050405020304" pitchFamily="18" charset="0"/>
              </a:rPr>
              <a:t>High-Level Synthesis Basics</a:t>
            </a:r>
            <a:endParaRPr lang="zh-CN" altLang="en-US" sz="320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DEC058B0-3129-49E4-9E43-EC4AA35B525E}"/>
              </a:ext>
            </a:extLst>
          </p:cNvPr>
          <p:cNvSpPr txBox="1"/>
          <p:nvPr/>
        </p:nvSpPr>
        <p:spPr>
          <a:xfrm>
            <a:off x="8210366" y="4390008"/>
            <a:ext cx="2966622" cy="1015663"/>
          </a:xfrm>
          <a:prstGeom prst="rect">
            <a:avLst/>
          </a:prstGeom>
          <a:noFill/>
        </p:spPr>
        <p:txBody>
          <a:bodyPr wrap="square" rtlCol="0">
            <a:spAutoFit/>
          </a:bodyPr>
          <a:lstStyle/>
          <a:p>
            <a:pPr algn="ctr"/>
            <a:r>
              <a:rPr lang="en-US" altLang="zh-CN" sz="2000">
                <a:latin typeface="Times New Roman" panose="02020603050405020304" pitchFamily="18" charset="0"/>
                <a:cs typeface="Times New Roman" panose="02020603050405020304" pitchFamily="18" charset="0"/>
              </a:rPr>
              <a:t>Dawei Gu</a:t>
            </a:r>
          </a:p>
          <a:p>
            <a:pPr algn="ctr"/>
            <a:r>
              <a:rPr lang="en-US" altLang="zh-CN" sz="2000">
                <a:latin typeface="Times New Roman" panose="02020603050405020304" pitchFamily="18" charset="0"/>
                <a:cs typeface="Times New Roman" panose="02020603050405020304" pitchFamily="18" charset="0"/>
              </a:rPr>
              <a:t>david-xdu@foxmail.com</a:t>
            </a:r>
          </a:p>
          <a:p>
            <a:pPr algn="ctr"/>
            <a:r>
              <a:rPr lang="en-US" altLang="zh-CN" sz="2000">
                <a:latin typeface="Times New Roman" panose="02020603050405020304" pitchFamily="18" charset="0"/>
                <a:cs typeface="Times New Roman" panose="02020603050405020304" pitchFamily="18" charset="0"/>
              </a:rPr>
              <a:t>www.david-luge.cn</a:t>
            </a:r>
          </a:p>
        </p:txBody>
      </p:sp>
    </p:spTree>
    <p:extLst>
      <p:ext uri="{BB962C8B-B14F-4D97-AF65-F5344CB8AC3E}">
        <p14:creationId xmlns:p14="http://schemas.microsoft.com/office/powerpoint/2010/main" val="796888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00199BD-D0A8-4801-ADAC-3AC60D424D38}"/>
              </a:ext>
            </a:extLst>
          </p:cNvPr>
          <p:cNvSpPr txBox="1"/>
          <p:nvPr/>
        </p:nvSpPr>
        <p:spPr>
          <a:xfrm>
            <a:off x="2170590" y="3167390"/>
            <a:ext cx="7850820" cy="523220"/>
          </a:xfrm>
          <a:prstGeom prst="rect">
            <a:avLst/>
          </a:prstGeom>
          <a:noFill/>
        </p:spPr>
        <p:txBody>
          <a:bodyPr wrap="square" rtlCol="0">
            <a:spAutoFit/>
          </a:bodyPr>
          <a:lstStyle/>
          <a:p>
            <a:pPr algn="ctr"/>
            <a:r>
              <a:rPr lang="en-US" altLang="zh-CN" sz="2800">
                <a:latin typeface="Times New Roman" panose="02020603050405020304" pitchFamily="18" charset="0"/>
                <a:cs typeface="Times New Roman" panose="02020603050405020304" pitchFamily="18" charset="0"/>
              </a:rPr>
              <a:t>Optimizing the Design: Throughput</a:t>
            </a:r>
            <a:endParaRPr lang="zh-CN" alt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7314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AC76820-F49A-4752-9A5D-990766707CB1}"/>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Throughput</a:t>
            </a:r>
            <a:endParaRPr lang="zh-CN" altLang="en-US" sz="280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B5B388D2-7B3E-4BCB-8677-C872A85E1E05}"/>
              </a:ext>
            </a:extLst>
          </p:cNvPr>
          <p:cNvSpPr/>
          <p:nvPr/>
        </p:nvSpPr>
        <p:spPr>
          <a:xfrm>
            <a:off x="680621" y="1881917"/>
            <a:ext cx="9787354" cy="646331"/>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Pipelining allows operations to happen concurrently: </a:t>
            </a:r>
            <a:r>
              <a:rPr lang="en-US" altLang="zh-CN" u="sng">
                <a:latin typeface="Times New Roman" panose="02020603050405020304" pitchFamily="18" charset="0"/>
                <a:cs typeface="Times New Roman" panose="02020603050405020304" pitchFamily="18" charset="0"/>
              </a:rPr>
              <a:t>the task does not have to complete all operations before it begin the next operation.</a:t>
            </a:r>
            <a:r>
              <a:rPr lang="en-US" altLang="zh-CN">
                <a:latin typeface="Times New Roman" panose="02020603050405020304" pitchFamily="18" charset="0"/>
                <a:cs typeface="Times New Roman" panose="02020603050405020304" pitchFamily="18" charset="0"/>
              </a:rPr>
              <a:t> Pipelining is applied to functions and loops.</a:t>
            </a:r>
            <a:endParaRPr lang="zh-CN" altLang="en-US">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DEF2BFB-0584-440F-A9A6-7AC07F0AC565}"/>
              </a:ext>
            </a:extLst>
          </p:cNvPr>
          <p:cNvPicPr>
            <a:picLocks noChangeAspect="1"/>
          </p:cNvPicPr>
          <p:nvPr/>
        </p:nvPicPr>
        <p:blipFill>
          <a:blip r:embed="rId2"/>
          <a:stretch>
            <a:fillRect/>
          </a:stretch>
        </p:blipFill>
        <p:spPr>
          <a:xfrm>
            <a:off x="1832307" y="2720162"/>
            <a:ext cx="7483982" cy="3621782"/>
          </a:xfrm>
          <a:prstGeom prst="rect">
            <a:avLst/>
          </a:prstGeom>
        </p:spPr>
      </p:pic>
      <p:sp>
        <p:nvSpPr>
          <p:cNvPr id="7" name="文本框 6">
            <a:extLst>
              <a:ext uri="{FF2B5EF4-FFF2-40B4-BE49-F238E27FC236}">
                <a16:creationId xmlns:a16="http://schemas.microsoft.com/office/drawing/2014/main" id="{900445F9-D15B-43D7-A495-B30C816FE53A}"/>
              </a:ext>
            </a:extLst>
          </p:cNvPr>
          <p:cNvSpPr txBox="1"/>
          <p:nvPr/>
        </p:nvSpPr>
        <p:spPr>
          <a:xfrm>
            <a:off x="680621" y="1289893"/>
            <a:ext cx="7850820" cy="400110"/>
          </a:xfrm>
          <a:prstGeom prst="rect">
            <a:avLst/>
          </a:prstGeom>
          <a:noFill/>
        </p:spPr>
        <p:txBody>
          <a:bodyPr wrap="square" rtlCol="0">
            <a:spAutoFit/>
          </a:bodyPr>
          <a:lstStyle/>
          <a:p>
            <a:r>
              <a:rPr lang="en-US" altLang="zh-CN" sz="2000">
                <a:latin typeface="Times New Roman" panose="02020603050405020304" pitchFamily="18" charset="0"/>
                <a:cs typeface="Times New Roman" panose="02020603050405020304" pitchFamily="18" charset="0"/>
              </a:rPr>
              <a:t>Function and Loop Pipelining</a:t>
            </a:r>
            <a:endParaRPr lang="zh-CN" alt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4135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B8144BB-C538-44E3-9000-2DF25C56E855}"/>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Throughput</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DE8EEA6D-64D0-4755-88F0-C783B5FD02BE}"/>
              </a:ext>
            </a:extLst>
          </p:cNvPr>
          <p:cNvSpPr txBox="1"/>
          <p:nvPr/>
        </p:nvSpPr>
        <p:spPr>
          <a:xfrm>
            <a:off x="680621" y="1289893"/>
            <a:ext cx="7850820" cy="400110"/>
          </a:xfrm>
          <a:prstGeom prst="rect">
            <a:avLst/>
          </a:prstGeom>
          <a:noFill/>
        </p:spPr>
        <p:txBody>
          <a:bodyPr wrap="square" rtlCol="0">
            <a:spAutoFit/>
          </a:bodyPr>
          <a:lstStyle/>
          <a:p>
            <a:r>
              <a:rPr lang="en-US" altLang="zh-CN" sz="2000">
                <a:latin typeface="Times New Roman" panose="02020603050405020304" pitchFamily="18" charset="0"/>
                <a:cs typeface="Times New Roman" panose="02020603050405020304" pitchFamily="18" charset="0"/>
              </a:rPr>
              <a:t>Function and Loop Pipelining</a:t>
            </a:r>
            <a:endParaRPr lang="zh-CN" altLang="en-US" sz="200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C826DAD3-7207-472C-A68C-2C95D0B5222D}"/>
              </a:ext>
            </a:extLst>
          </p:cNvPr>
          <p:cNvPicPr>
            <a:picLocks noChangeAspect="1"/>
          </p:cNvPicPr>
          <p:nvPr/>
        </p:nvPicPr>
        <p:blipFill>
          <a:blip r:embed="rId2"/>
          <a:stretch>
            <a:fillRect/>
          </a:stretch>
        </p:blipFill>
        <p:spPr>
          <a:xfrm>
            <a:off x="2719762" y="2847975"/>
            <a:ext cx="6752475" cy="3852588"/>
          </a:xfrm>
          <a:prstGeom prst="rect">
            <a:avLst/>
          </a:prstGeom>
        </p:spPr>
      </p:pic>
      <p:sp>
        <p:nvSpPr>
          <p:cNvPr id="7" name="矩形 6">
            <a:extLst>
              <a:ext uri="{FF2B5EF4-FFF2-40B4-BE49-F238E27FC236}">
                <a16:creationId xmlns:a16="http://schemas.microsoft.com/office/drawing/2014/main" id="{5AEB132C-FA30-4F7D-BCDC-5F0B05C6FACC}"/>
              </a:ext>
            </a:extLst>
          </p:cNvPr>
          <p:cNvSpPr/>
          <p:nvPr/>
        </p:nvSpPr>
        <p:spPr>
          <a:xfrm>
            <a:off x="680620" y="1924645"/>
            <a:ext cx="8472905" cy="646331"/>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Loop pipelining allows the operations in a loop to be implemented in a concurrent manner as shown in the following figure.</a:t>
            </a:r>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8354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7840DAE-E713-469B-8B88-955F92355A93}"/>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Throughput</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9FE6ECFE-1F6E-4856-9860-9A89E8D5EE06}"/>
              </a:ext>
            </a:extLst>
          </p:cNvPr>
          <p:cNvSpPr txBox="1"/>
          <p:nvPr/>
        </p:nvSpPr>
        <p:spPr>
          <a:xfrm>
            <a:off x="680621" y="1289893"/>
            <a:ext cx="7850820" cy="400110"/>
          </a:xfrm>
          <a:prstGeom prst="rect">
            <a:avLst/>
          </a:prstGeom>
          <a:noFill/>
        </p:spPr>
        <p:txBody>
          <a:bodyPr wrap="square" rtlCol="0">
            <a:spAutoFit/>
          </a:bodyPr>
          <a:lstStyle/>
          <a:p>
            <a:r>
              <a:rPr lang="en-US" altLang="zh-CN" sz="2000">
                <a:latin typeface="Times New Roman" panose="02020603050405020304" pitchFamily="18" charset="0"/>
                <a:cs typeface="Times New Roman" panose="02020603050405020304" pitchFamily="18" charset="0"/>
              </a:rPr>
              <a:t>Function and Loop Pipelining</a:t>
            </a:r>
            <a:endParaRPr lang="zh-CN" altLang="en-US" sz="200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EE7C713A-B361-44B9-9B2D-11B304B9FE5E}"/>
              </a:ext>
            </a:extLst>
          </p:cNvPr>
          <p:cNvSpPr/>
          <p:nvPr/>
        </p:nvSpPr>
        <p:spPr>
          <a:xfrm>
            <a:off x="680621" y="2331988"/>
            <a:ext cx="9368254" cy="1200329"/>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Note: Pipelining is applied to the specified task not to the hierarchy below: </a:t>
            </a:r>
            <a:r>
              <a:rPr lang="en-US" altLang="zh-CN" u="sng">
                <a:latin typeface="Times New Roman" panose="02020603050405020304" pitchFamily="18" charset="0"/>
                <a:cs typeface="Times New Roman" panose="02020603050405020304" pitchFamily="18" charset="0"/>
              </a:rPr>
              <a:t>all loops in the hierarchy below are automatically unrolled. </a:t>
            </a:r>
            <a:r>
              <a:rPr lang="en-US" altLang="zh-CN">
                <a:latin typeface="Times New Roman" panose="02020603050405020304" pitchFamily="18" charset="0"/>
                <a:cs typeface="Times New Roman" panose="02020603050405020304" pitchFamily="18" charset="0"/>
              </a:rPr>
              <a:t>Any sub-functions in the hierarchy below the specified task must be pipelined individually. If the sub-functions are pipelined, the pipelined tasks above it can take advantage of the pipeline performance. </a:t>
            </a:r>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3897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7840DAE-E713-469B-8B88-955F92355A93}"/>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Throughput</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9FE6ECFE-1F6E-4856-9860-9A89E8D5EE06}"/>
              </a:ext>
            </a:extLst>
          </p:cNvPr>
          <p:cNvSpPr txBox="1"/>
          <p:nvPr/>
        </p:nvSpPr>
        <p:spPr>
          <a:xfrm>
            <a:off x="680621" y="1289893"/>
            <a:ext cx="7850820" cy="400110"/>
          </a:xfrm>
          <a:prstGeom prst="rect">
            <a:avLst/>
          </a:prstGeom>
          <a:noFill/>
        </p:spPr>
        <p:txBody>
          <a:bodyPr wrap="square" rtlCol="0">
            <a:spAutoFit/>
          </a:bodyPr>
          <a:lstStyle/>
          <a:p>
            <a:r>
              <a:rPr lang="en-US" altLang="zh-CN" sz="2000">
                <a:latin typeface="Times New Roman" panose="02020603050405020304" pitchFamily="18" charset="0"/>
                <a:cs typeface="Times New Roman" panose="02020603050405020304" pitchFamily="18" charset="0"/>
              </a:rPr>
              <a:t>Function and Loop Pipelining</a:t>
            </a:r>
            <a:endParaRPr lang="zh-CN" altLang="en-US" sz="2000">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917BE49E-7B53-49FB-9274-4845EF1D8330}"/>
              </a:ext>
            </a:extLst>
          </p:cNvPr>
          <p:cNvSpPr txBox="1"/>
          <p:nvPr/>
        </p:nvSpPr>
        <p:spPr>
          <a:xfrm>
            <a:off x="680621" y="1690003"/>
            <a:ext cx="9067800" cy="1710468"/>
          </a:xfrm>
          <a:prstGeom prst="rect">
            <a:avLst/>
          </a:prstGeom>
          <a:noFill/>
        </p:spPr>
        <p:txBody>
          <a:bodyPr wrap="square" rtlCol="0">
            <a:spAutoFit/>
          </a:bodyPr>
          <a:lstStyle/>
          <a:p>
            <a:pPr>
              <a:lnSpc>
                <a:spcPct val="150000"/>
              </a:lnSpc>
            </a:pPr>
            <a:r>
              <a:rPr lang="en-US" altLang="zh-CN">
                <a:latin typeface="Times New Roman" panose="02020603050405020304" pitchFamily="18" charset="0"/>
                <a:cs typeface="Times New Roman" panose="02020603050405020304" pitchFamily="18" charset="0"/>
              </a:rPr>
              <a:t>There is a difference in how pipelined functions and loops behave.</a:t>
            </a:r>
          </a:p>
          <a:p>
            <a:pPr marL="285750" indent="-285750">
              <a:lnSpc>
                <a:spcPct val="150000"/>
              </a:lnSpc>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In the case of functions, the pipeline runs forever and never ends.</a:t>
            </a:r>
          </a:p>
          <a:p>
            <a:pPr marL="285750" indent="-285750">
              <a:lnSpc>
                <a:spcPct val="150000"/>
              </a:lnSpc>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In the case of loops, the pipeline executes until all iterations of the loop are completed.</a:t>
            </a:r>
          </a:p>
          <a:p>
            <a:pPr>
              <a:lnSpc>
                <a:spcPct val="150000"/>
              </a:lnSpc>
            </a:pPr>
            <a:r>
              <a:rPr lang="en-US" altLang="zh-CN">
                <a:latin typeface="Times New Roman" panose="02020603050405020304" pitchFamily="18" charset="0"/>
                <a:cs typeface="Times New Roman" panose="02020603050405020304" pitchFamily="18" charset="0"/>
              </a:rPr>
              <a:t>This difference in behavior is summarized in the following figure.</a:t>
            </a:r>
            <a:endParaRPr lang="zh-CN" altLang="en-US">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CE04B807-C6FE-4C9C-B11D-A0316D65C387}"/>
              </a:ext>
            </a:extLst>
          </p:cNvPr>
          <p:cNvPicPr>
            <a:picLocks noChangeAspect="1"/>
          </p:cNvPicPr>
          <p:nvPr/>
        </p:nvPicPr>
        <p:blipFill>
          <a:blip r:embed="rId2"/>
          <a:stretch>
            <a:fillRect/>
          </a:stretch>
        </p:blipFill>
        <p:spPr>
          <a:xfrm>
            <a:off x="2235626" y="3543361"/>
            <a:ext cx="7720747" cy="3019364"/>
          </a:xfrm>
          <a:prstGeom prst="rect">
            <a:avLst/>
          </a:prstGeom>
        </p:spPr>
      </p:pic>
    </p:spTree>
    <p:extLst>
      <p:ext uri="{BB962C8B-B14F-4D97-AF65-F5344CB8AC3E}">
        <p14:creationId xmlns:p14="http://schemas.microsoft.com/office/powerpoint/2010/main" val="2273125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73B3BBC-C78C-45D9-B55A-3EC965E787EC}"/>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Throughput</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448E430-D173-4E94-822C-FCF0A99E89AC}"/>
              </a:ext>
            </a:extLst>
          </p:cNvPr>
          <p:cNvSpPr txBox="1"/>
          <p:nvPr/>
        </p:nvSpPr>
        <p:spPr>
          <a:xfrm>
            <a:off x="680621" y="1289893"/>
            <a:ext cx="7850820" cy="400110"/>
          </a:xfrm>
          <a:prstGeom prst="rect">
            <a:avLst/>
          </a:prstGeom>
          <a:noFill/>
        </p:spPr>
        <p:txBody>
          <a:bodyPr wrap="square" rtlCol="0">
            <a:spAutoFit/>
          </a:bodyPr>
          <a:lstStyle/>
          <a:p>
            <a:r>
              <a:rPr lang="en-US" altLang="zh-CN" sz="2000">
                <a:latin typeface="Times New Roman" panose="02020603050405020304" pitchFamily="18" charset="0"/>
                <a:cs typeface="Times New Roman" panose="02020603050405020304" pitchFamily="18" charset="0"/>
              </a:rPr>
              <a:t>Rewinding Pipelined Loops</a:t>
            </a:r>
            <a:endParaRPr lang="zh-CN" altLang="en-US" sz="240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4CC0281F-773E-4545-A2DD-F927F743D0D4}"/>
              </a:ext>
            </a:extLst>
          </p:cNvPr>
          <p:cNvSpPr/>
          <p:nvPr/>
        </p:nvSpPr>
        <p:spPr>
          <a:xfrm>
            <a:off x="680620" y="1909842"/>
            <a:ext cx="10235029" cy="646331"/>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Loops which are the top-level loop in a function or are used in a region where the DATAFLOW optimization is used can be made to </a:t>
            </a:r>
            <a:r>
              <a:rPr lang="en-US" altLang="zh-CN" u="sng">
                <a:latin typeface="Times New Roman" panose="02020603050405020304" pitchFamily="18" charset="0"/>
                <a:cs typeface="Times New Roman" panose="02020603050405020304" pitchFamily="18" charset="0"/>
              </a:rPr>
              <a:t>continuously execute</a:t>
            </a:r>
            <a:r>
              <a:rPr lang="en-US" altLang="zh-CN">
                <a:latin typeface="Times New Roman" panose="02020603050405020304" pitchFamily="18" charset="0"/>
                <a:cs typeface="Times New Roman" panose="02020603050405020304" pitchFamily="18" charset="0"/>
              </a:rPr>
              <a:t> using the PIPELINE directive with the rewind option.</a:t>
            </a:r>
            <a:endParaRPr lang="zh-CN" altLang="en-US">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42E6C9F7-9C31-4D4C-AA50-597D4FAFD887}"/>
              </a:ext>
            </a:extLst>
          </p:cNvPr>
          <p:cNvPicPr>
            <a:picLocks noChangeAspect="1"/>
          </p:cNvPicPr>
          <p:nvPr/>
        </p:nvPicPr>
        <p:blipFill>
          <a:blip r:embed="rId2"/>
          <a:stretch>
            <a:fillRect/>
          </a:stretch>
        </p:blipFill>
        <p:spPr>
          <a:xfrm>
            <a:off x="1941023" y="2713615"/>
            <a:ext cx="8309953" cy="2602434"/>
          </a:xfrm>
          <a:prstGeom prst="rect">
            <a:avLst/>
          </a:prstGeom>
        </p:spPr>
      </p:pic>
      <p:sp>
        <p:nvSpPr>
          <p:cNvPr id="8" name="矩形 7">
            <a:extLst>
              <a:ext uri="{FF2B5EF4-FFF2-40B4-BE49-F238E27FC236}">
                <a16:creationId xmlns:a16="http://schemas.microsoft.com/office/drawing/2014/main" id="{620EB0F6-8F2E-44F9-9A8A-6A3F231E1ADD}"/>
              </a:ext>
            </a:extLst>
          </p:cNvPr>
          <p:cNvSpPr/>
          <p:nvPr/>
        </p:nvSpPr>
        <p:spPr>
          <a:xfrm>
            <a:off x="680620" y="5316049"/>
            <a:ext cx="9387305" cy="1200329"/>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Note:</a:t>
            </a:r>
            <a:r>
              <a:rPr lang="zh-CN" altLang="en-US">
                <a:latin typeface="Times New Roman" panose="02020603050405020304" pitchFamily="18" charset="0"/>
                <a:cs typeface="Times New Roman" panose="02020603050405020304" pitchFamily="18" charset="0"/>
              </a:rPr>
              <a:t> </a:t>
            </a:r>
            <a:r>
              <a:rPr lang="en-US" altLang="zh-CN">
                <a:latin typeface="Times New Roman" panose="02020603050405020304" pitchFamily="18" charset="0"/>
                <a:cs typeface="Times New Roman" panose="02020603050405020304" pitchFamily="18" charset="0"/>
              </a:rPr>
              <a:t>If the loop is used in a region with the DATAFLOW optimization, Vivado HLS automatically implements the loop as if it is in a function hierarchy. </a:t>
            </a:r>
          </a:p>
          <a:p>
            <a:r>
              <a:rPr lang="en-US" altLang="zh-CN">
                <a:latin typeface="Times New Roman" panose="02020603050405020304" pitchFamily="18" charset="0"/>
                <a:cs typeface="Times New Roman" panose="02020603050405020304" pitchFamily="18" charset="0"/>
              </a:rPr>
              <a:t>Besides, The config_compile configuration </a:t>
            </a:r>
            <a:r>
              <a:rPr lang="en-US" altLang="zh-CN" u="sng">
                <a:latin typeface="Times New Roman" panose="02020603050405020304" pitchFamily="18" charset="0"/>
                <a:cs typeface="Times New Roman" panose="02020603050405020304" pitchFamily="18" charset="0"/>
              </a:rPr>
              <a:t>enables loops to be pipelined automatically based on the iteration count.</a:t>
            </a:r>
            <a:endParaRPr lang="zh-CN" altLang="en-US" u="sng">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9803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C787822-4FAB-43E6-BE69-A82CF849D72F}"/>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Throughput</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0EFBB200-8636-4254-B004-42A5474B492A}"/>
              </a:ext>
            </a:extLst>
          </p:cNvPr>
          <p:cNvSpPr txBox="1"/>
          <p:nvPr/>
        </p:nvSpPr>
        <p:spPr>
          <a:xfrm>
            <a:off x="680621" y="1289893"/>
            <a:ext cx="7850820" cy="400110"/>
          </a:xfrm>
          <a:prstGeom prst="rect">
            <a:avLst/>
          </a:prstGeom>
          <a:noFill/>
        </p:spPr>
        <p:txBody>
          <a:bodyPr wrap="square" rtlCol="0">
            <a:spAutoFit/>
          </a:bodyPr>
          <a:lstStyle/>
          <a:p>
            <a:r>
              <a:rPr lang="en-US" altLang="zh-CN" sz="2000">
                <a:latin typeface="Times New Roman" panose="02020603050405020304" pitchFamily="18" charset="0"/>
                <a:cs typeface="Times New Roman" panose="02020603050405020304" pitchFamily="18" charset="0"/>
              </a:rPr>
              <a:t>Addressing Failure to Pipeline</a:t>
            </a:r>
            <a:endParaRPr lang="zh-CN" altLang="en-US" sz="240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D1C8565F-9547-4375-85B8-EF7936FF9CCC}"/>
              </a:ext>
            </a:extLst>
          </p:cNvPr>
          <p:cNvSpPr/>
          <p:nvPr/>
        </p:nvSpPr>
        <p:spPr>
          <a:xfrm>
            <a:off x="680621" y="1826320"/>
            <a:ext cx="10235029" cy="873572"/>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If </a:t>
            </a:r>
            <a:r>
              <a:rPr lang="en-US" altLang="zh-CN" u="sng">
                <a:latin typeface="Times New Roman" panose="02020603050405020304" pitchFamily="18" charset="0"/>
                <a:cs typeface="Times New Roman" panose="02020603050405020304" pitchFamily="18" charset="0"/>
              </a:rPr>
              <a:t>a loop has variables bounds</a:t>
            </a:r>
            <a:r>
              <a:rPr lang="en-US" altLang="zh-CN">
                <a:latin typeface="Times New Roman" panose="02020603050405020304" pitchFamily="18" charset="0"/>
                <a:cs typeface="Times New Roman" panose="02020603050405020304" pitchFamily="18" charset="0"/>
              </a:rPr>
              <a:t> it cannot be unrolled. This will prevent the task from being pipelined.</a:t>
            </a:r>
          </a:p>
          <a:p>
            <a:pPr marL="285750" indent="-285750">
              <a:lnSpc>
                <a:spcPct val="150000"/>
              </a:lnSpc>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Data dependency.</a:t>
            </a:r>
            <a:endParaRPr lang="zh-CN" altLang="en-US">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4E2A8F44-D29D-4471-9588-0894EB5BFEA8}"/>
              </a:ext>
            </a:extLst>
          </p:cNvPr>
          <p:cNvPicPr>
            <a:picLocks noChangeAspect="1"/>
          </p:cNvPicPr>
          <p:nvPr/>
        </p:nvPicPr>
        <p:blipFill>
          <a:blip r:embed="rId2"/>
          <a:stretch>
            <a:fillRect/>
          </a:stretch>
        </p:blipFill>
        <p:spPr>
          <a:xfrm>
            <a:off x="1366421" y="3146208"/>
            <a:ext cx="3933333" cy="2200000"/>
          </a:xfrm>
          <a:prstGeom prst="rect">
            <a:avLst/>
          </a:prstGeom>
        </p:spPr>
      </p:pic>
      <p:pic>
        <p:nvPicPr>
          <p:cNvPr id="11" name="图片 10">
            <a:extLst>
              <a:ext uri="{FF2B5EF4-FFF2-40B4-BE49-F238E27FC236}">
                <a16:creationId xmlns:a16="http://schemas.microsoft.com/office/drawing/2014/main" id="{AEE1E2EA-B1F2-4CE6-9667-EC3B932AF735}"/>
              </a:ext>
            </a:extLst>
          </p:cNvPr>
          <p:cNvPicPr>
            <a:picLocks noChangeAspect="1"/>
          </p:cNvPicPr>
          <p:nvPr/>
        </p:nvPicPr>
        <p:blipFill>
          <a:blip r:embed="rId3"/>
          <a:stretch>
            <a:fillRect/>
          </a:stretch>
        </p:blipFill>
        <p:spPr>
          <a:xfrm>
            <a:off x="6639420" y="2477047"/>
            <a:ext cx="3961905" cy="4066667"/>
          </a:xfrm>
          <a:prstGeom prst="rect">
            <a:avLst/>
          </a:prstGeom>
        </p:spPr>
      </p:pic>
    </p:spTree>
    <p:extLst>
      <p:ext uri="{BB962C8B-B14F-4D97-AF65-F5344CB8AC3E}">
        <p14:creationId xmlns:p14="http://schemas.microsoft.com/office/powerpoint/2010/main" val="3539822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5732EA4-B546-4FE1-8F78-7A591D110E50}"/>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Throughput</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7C8A2CED-F3C3-458B-AD4F-8C0A465DF24A}"/>
              </a:ext>
            </a:extLst>
          </p:cNvPr>
          <p:cNvSpPr txBox="1"/>
          <p:nvPr/>
        </p:nvSpPr>
        <p:spPr>
          <a:xfrm>
            <a:off x="680621" y="1289893"/>
            <a:ext cx="2453104" cy="400110"/>
          </a:xfrm>
          <a:prstGeom prst="rect">
            <a:avLst/>
          </a:prstGeom>
          <a:noFill/>
        </p:spPr>
        <p:txBody>
          <a:bodyPr wrap="square" rtlCol="0">
            <a:spAutoFit/>
          </a:bodyPr>
          <a:lstStyle/>
          <a:p>
            <a:r>
              <a:rPr lang="en-US" altLang="zh-CN" sz="2000">
                <a:latin typeface="Times New Roman" panose="02020603050405020304" pitchFamily="18" charset="0"/>
                <a:cs typeface="Times New Roman" panose="02020603050405020304" pitchFamily="18" charset="0"/>
              </a:rPr>
              <a:t>Partitioning Arrays</a:t>
            </a:r>
            <a:endParaRPr lang="zh-CN" altLang="en-US" sz="240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D5DD303D-AFB7-4F62-ABED-CE50FDC68006}"/>
              </a:ext>
            </a:extLst>
          </p:cNvPr>
          <p:cNvSpPr/>
          <p:nvPr/>
        </p:nvSpPr>
        <p:spPr>
          <a:xfrm>
            <a:off x="680621" y="2071003"/>
            <a:ext cx="11216102" cy="3416320"/>
          </a:xfrm>
          <a:prstGeom prst="rect">
            <a:avLst/>
          </a:prstGeom>
        </p:spPr>
        <p:txBody>
          <a:bodyPr wrap="square">
            <a:spAutoFit/>
          </a:bodyPr>
          <a:lstStyle/>
          <a:p>
            <a:r>
              <a:rPr lang="nl-NL" altLang="zh-CN">
                <a:latin typeface="Courier"/>
              </a:rPr>
              <a:t>INFO: [SCHED 204-61] Pipelining loop 'SUM_LOOP'.</a:t>
            </a:r>
          </a:p>
          <a:p>
            <a:r>
              <a:rPr lang="en-US" altLang="zh-CN">
                <a:latin typeface="Courier"/>
              </a:rPr>
              <a:t>WARNING: [SCHED 204-69] Unable to schedule 'load' operation ('mem_load_2',</a:t>
            </a:r>
          </a:p>
          <a:p>
            <a:r>
              <a:rPr lang="en-US" altLang="zh-CN">
                <a:latin typeface="Courier"/>
              </a:rPr>
              <a:t>bottleneck.c:62) on array 'mem' </a:t>
            </a:r>
            <a:r>
              <a:rPr lang="en-US" altLang="zh-CN" u="sng">
                <a:latin typeface="Courier"/>
              </a:rPr>
              <a:t>due to limited memory ports.</a:t>
            </a:r>
          </a:p>
          <a:p>
            <a:r>
              <a:rPr lang="en-US" altLang="zh-CN">
                <a:latin typeface="Courier"/>
              </a:rPr>
              <a:t>WARNING: [SCHED 204-69] The resource limit of core:RAM:mem:p0 is 1, current</a:t>
            </a:r>
          </a:p>
          <a:p>
            <a:r>
              <a:rPr lang="en-US" altLang="zh-CN">
                <a:latin typeface="Courier"/>
              </a:rPr>
              <a:t>assignments:</a:t>
            </a:r>
          </a:p>
          <a:p>
            <a:r>
              <a:rPr lang="en-US" altLang="zh-CN">
                <a:latin typeface="Courier"/>
              </a:rPr>
              <a:t>WARNING: [SCHED 204-69] 'load' operation ('mem_load', bottleneck.c:62) on array</a:t>
            </a:r>
          </a:p>
          <a:p>
            <a:r>
              <a:rPr lang="en-US" altLang="zh-CN">
                <a:latin typeface="Courier"/>
              </a:rPr>
              <a:t>'mem',</a:t>
            </a:r>
          </a:p>
          <a:p>
            <a:r>
              <a:rPr lang="en-US" altLang="zh-CN">
                <a:latin typeface="Courier"/>
              </a:rPr>
              <a:t>WARNING: [SCHED 204-69] The resource limit of core:RAM:mem:p1 is 1, current</a:t>
            </a:r>
          </a:p>
          <a:p>
            <a:r>
              <a:rPr lang="en-US" altLang="zh-CN">
                <a:latin typeface="Courier"/>
              </a:rPr>
              <a:t>assignments:</a:t>
            </a:r>
          </a:p>
          <a:p>
            <a:r>
              <a:rPr lang="en-US" altLang="zh-CN">
                <a:latin typeface="Courier"/>
              </a:rPr>
              <a:t>WARNING: [SCHED 204-69] 'load' operation ('mem_load_1', bottleneck.c:62) on array 'mem',</a:t>
            </a:r>
          </a:p>
          <a:p>
            <a:r>
              <a:rPr lang="en-US" altLang="zh-CN">
                <a:latin typeface="Courier"/>
              </a:rPr>
              <a:t>INFO: [SCHED 204-61] Pipelining result: Target II: 1, Final II: 2, Depth: 3.</a:t>
            </a:r>
            <a:endParaRPr lang="zh-CN" altLang="en-US"/>
          </a:p>
        </p:txBody>
      </p:sp>
    </p:spTree>
    <p:extLst>
      <p:ext uri="{BB962C8B-B14F-4D97-AF65-F5344CB8AC3E}">
        <p14:creationId xmlns:p14="http://schemas.microsoft.com/office/powerpoint/2010/main" val="1752392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207006D-ADC0-49B5-BF6B-F2D360F53924}"/>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Throughput</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DBA40840-ED1B-4EC4-9CDF-38343F744A87}"/>
              </a:ext>
            </a:extLst>
          </p:cNvPr>
          <p:cNvSpPr txBox="1"/>
          <p:nvPr/>
        </p:nvSpPr>
        <p:spPr>
          <a:xfrm>
            <a:off x="680621" y="1289893"/>
            <a:ext cx="2453104" cy="400110"/>
          </a:xfrm>
          <a:prstGeom prst="rect">
            <a:avLst/>
          </a:prstGeom>
          <a:noFill/>
        </p:spPr>
        <p:txBody>
          <a:bodyPr wrap="square" rtlCol="0">
            <a:spAutoFit/>
          </a:bodyPr>
          <a:lstStyle/>
          <a:p>
            <a:r>
              <a:rPr lang="en-US" altLang="zh-CN" sz="2000">
                <a:latin typeface="Times New Roman" panose="02020603050405020304" pitchFamily="18" charset="0"/>
                <a:cs typeface="Times New Roman" panose="02020603050405020304" pitchFamily="18" charset="0"/>
              </a:rPr>
              <a:t>Partitioning Arrays</a:t>
            </a:r>
            <a:endParaRPr lang="zh-CN" altLang="en-US" sz="240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42C90824-383E-445D-80CB-4CF287785A11}"/>
              </a:ext>
            </a:extLst>
          </p:cNvPr>
          <p:cNvSpPr/>
          <p:nvPr/>
        </p:nvSpPr>
        <p:spPr>
          <a:xfrm>
            <a:off x="680620" y="1940620"/>
            <a:ext cx="9530180" cy="1200329"/>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Arrays are implemented as block RAM which only </a:t>
            </a:r>
            <a:r>
              <a:rPr lang="en-US" altLang="zh-CN" u="sng">
                <a:latin typeface="Times New Roman" panose="02020603050405020304" pitchFamily="18" charset="0"/>
                <a:cs typeface="Times New Roman" panose="02020603050405020304" pitchFamily="18" charset="0"/>
              </a:rPr>
              <a:t>has a maximum of two data ports.</a:t>
            </a:r>
            <a:r>
              <a:rPr lang="en-US" altLang="zh-CN">
                <a:latin typeface="Times New Roman" panose="02020603050405020304" pitchFamily="18" charset="0"/>
                <a:cs typeface="Times New Roman" panose="02020603050405020304" pitchFamily="18" charset="0"/>
              </a:rPr>
              <a:t> This can limit the throughput of a read/write (or load/store) intensive algorithm. The bandwidth can be improved by splitting the array (a single block RAM resource) into multiple smaller arrays (multiple block RAMs), </a:t>
            </a:r>
            <a:r>
              <a:rPr lang="en-US" altLang="zh-CN" u="sng">
                <a:latin typeface="Times New Roman" panose="02020603050405020304" pitchFamily="18" charset="0"/>
                <a:cs typeface="Times New Roman" panose="02020603050405020304" pitchFamily="18" charset="0"/>
              </a:rPr>
              <a:t>effectively increasing the number of ports.</a:t>
            </a:r>
            <a:endParaRPr lang="zh-CN" altLang="en-US" u="sng">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9461BE49-6B73-4391-AC21-75154D3BD939}"/>
              </a:ext>
            </a:extLst>
          </p:cNvPr>
          <p:cNvSpPr/>
          <p:nvPr/>
        </p:nvSpPr>
        <p:spPr>
          <a:xfrm>
            <a:off x="680620" y="4236145"/>
            <a:ext cx="8387179" cy="369332"/>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Flashback to the basic structure of FPGA: What’s the features of BRAM resource?</a:t>
            </a:r>
            <a:endParaRPr lang="zh-CN" altLang="en-US" u="sng">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2567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75F84C17-6413-4B5C-8182-EC106B57F011}"/>
              </a:ext>
            </a:extLst>
          </p:cNvPr>
          <p:cNvSpPr/>
          <p:nvPr/>
        </p:nvSpPr>
        <p:spPr>
          <a:xfrm>
            <a:off x="680621" y="1928615"/>
            <a:ext cx="10511254" cy="2258567"/>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Arrays are partitioned using the ARRAY_PARTITION directive. Vivado HLS provides three types of array partitioning, as shown in the following figure. The three styles of partitioning are:</a:t>
            </a:r>
          </a:p>
          <a:p>
            <a:pPr marL="285750" indent="-285750">
              <a:lnSpc>
                <a:spcPct val="150000"/>
              </a:lnSpc>
              <a:buFont typeface="Arial" panose="020B0604020202020204" pitchFamily="34" charset="0"/>
              <a:buChar char="•"/>
            </a:pPr>
            <a:r>
              <a:rPr lang="en-US" altLang="zh-CN" b="1">
                <a:latin typeface="Times New Roman" panose="02020603050405020304" pitchFamily="18" charset="0"/>
                <a:cs typeface="Times New Roman" panose="02020603050405020304" pitchFamily="18" charset="0"/>
              </a:rPr>
              <a:t>block</a:t>
            </a:r>
            <a:r>
              <a:rPr lang="en-US" altLang="zh-CN">
                <a:latin typeface="Times New Roman" panose="02020603050405020304" pitchFamily="18" charset="0"/>
                <a:cs typeface="Times New Roman" panose="02020603050405020304" pitchFamily="18" charset="0"/>
              </a:rPr>
              <a:t>: The original array is split into equally sized blocks of consecutive elements of the original array.</a:t>
            </a:r>
          </a:p>
          <a:p>
            <a:pPr marL="285750" indent="-285750">
              <a:lnSpc>
                <a:spcPct val="150000"/>
              </a:lnSpc>
              <a:buFont typeface="Arial" panose="020B0604020202020204" pitchFamily="34" charset="0"/>
              <a:buChar char="•"/>
            </a:pPr>
            <a:r>
              <a:rPr lang="en-US" altLang="zh-CN" b="1">
                <a:latin typeface="Times New Roman" panose="02020603050405020304" pitchFamily="18" charset="0"/>
                <a:cs typeface="Times New Roman" panose="02020603050405020304" pitchFamily="18" charset="0"/>
              </a:rPr>
              <a:t>cyclic</a:t>
            </a:r>
            <a:r>
              <a:rPr lang="en-US" altLang="zh-CN">
                <a:latin typeface="Times New Roman" panose="02020603050405020304" pitchFamily="18" charset="0"/>
                <a:cs typeface="Times New Roman" panose="02020603050405020304" pitchFamily="18" charset="0"/>
              </a:rPr>
              <a:t>: The original array is split into equally sized blocks interleaving the elements of the original array.</a:t>
            </a:r>
          </a:p>
          <a:p>
            <a:pPr marL="285750" indent="-285750">
              <a:lnSpc>
                <a:spcPct val="150000"/>
              </a:lnSpc>
              <a:buFont typeface="Arial" panose="020B0604020202020204" pitchFamily="34" charset="0"/>
              <a:buChar char="•"/>
            </a:pPr>
            <a:r>
              <a:rPr lang="en-US" altLang="zh-CN" b="1">
                <a:latin typeface="Times New Roman" panose="02020603050405020304" pitchFamily="18" charset="0"/>
                <a:cs typeface="Times New Roman" panose="02020603050405020304" pitchFamily="18" charset="0"/>
              </a:rPr>
              <a:t>complete</a:t>
            </a:r>
            <a:r>
              <a:rPr lang="en-US" altLang="zh-CN">
                <a:latin typeface="Times New Roman" panose="02020603050405020304" pitchFamily="18" charset="0"/>
                <a:cs typeface="Times New Roman" panose="02020603050405020304" pitchFamily="18" charset="0"/>
              </a:rPr>
              <a:t>: The default operation is to split the array into its individual elements. This corresponds to resolving a memory into registers.</a:t>
            </a:r>
            <a:endParaRPr lang="zh-CN" altLang="en-US">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060822CF-7538-459E-AA19-C20F4A398F9A}"/>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Throughput</a:t>
            </a:r>
            <a:endParaRPr lang="zh-CN" altLang="en-US" sz="280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4998275F-BCA4-4EF4-B0C7-5C3B6D573B3E}"/>
              </a:ext>
            </a:extLst>
          </p:cNvPr>
          <p:cNvSpPr txBox="1"/>
          <p:nvPr/>
        </p:nvSpPr>
        <p:spPr>
          <a:xfrm>
            <a:off x="680621" y="1289893"/>
            <a:ext cx="2453104" cy="400110"/>
          </a:xfrm>
          <a:prstGeom prst="rect">
            <a:avLst/>
          </a:prstGeom>
          <a:noFill/>
        </p:spPr>
        <p:txBody>
          <a:bodyPr wrap="square" rtlCol="0">
            <a:spAutoFit/>
          </a:bodyPr>
          <a:lstStyle/>
          <a:p>
            <a:r>
              <a:rPr lang="en-US" altLang="zh-CN" sz="2000">
                <a:latin typeface="Times New Roman" panose="02020603050405020304" pitchFamily="18" charset="0"/>
                <a:cs typeface="Times New Roman" panose="02020603050405020304" pitchFamily="18" charset="0"/>
              </a:rPr>
              <a:t>Partitioning Arrays</a:t>
            </a:r>
            <a:endParaRPr lang="zh-CN" altLang="en-US" sz="240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68964B17-6EAA-4AB8-A7B3-6B91A6585DF5}"/>
              </a:ext>
            </a:extLst>
          </p:cNvPr>
          <p:cNvPicPr>
            <a:picLocks noChangeAspect="1"/>
          </p:cNvPicPr>
          <p:nvPr/>
        </p:nvPicPr>
        <p:blipFill>
          <a:blip r:embed="rId2"/>
          <a:stretch>
            <a:fillRect/>
          </a:stretch>
        </p:blipFill>
        <p:spPr>
          <a:xfrm>
            <a:off x="1138502" y="4187182"/>
            <a:ext cx="5285845" cy="2268756"/>
          </a:xfrm>
          <a:prstGeom prst="rect">
            <a:avLst/>
          </a:prstGeom>
        </p:spPr>
      </p:pic>
      <p:sp>
        <p:nvSpPr>
          <p:cNvPr id="8" name="矩形 7">
            <a:extLst>
              <a:ext uri="{FF2B5EF4-FFF2-40B4-BE49-F238E27FC236}">
                <a16:creationId xmlns:a16="http://schemas.microsoft.com/office/drawing/2014/main" id="{C64C76AD-90B8-4C03-A59C-18565C75FB4E}"/>
              </a:ext>
            </a:extLst>
          </p:cNvPr>
          <p:cNvSpPr/>
          <p:nvPr/>
        </p:nvSpPr>
        <p:spPr>
          <a:xfrm>
            <a:off x="7000875" y="4721395"/>
            <a:ext cx="4914900" cy="1200329"/>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For block and cyclic partitioning </a:t>
            </a:r>
            <a:r>
              <a:rPr lang="en-US" altLang="zh-CN" u="sng">
                <a:latin typeface="Times New Roman" panose="02020603050405020304" pitchFamily="18" charset="0"/>
                <a:cs typeface="Times New Roman" panose="02020603050405020304" pitchFamily="18" charset="0"/>
              </a:rPr>
              <a:t>the factor option</a:t>
            </a:r>
            <a:r>
              <a:rPr lang="en-US" altLang="zh-CN">
                <a:latin typeface="Times New Roman" panose="02020603050405020304" pitchFamily="18" charset="0"/>
                <a:cs typeface="Times New Roman" panose="02020603050405020304" pitchFamily="18" charset="0"/>
              </a:rPr>
              <a:t> specifies the number of arrays that are created. In the preceding figure, a factor of 2 is used, that is, the array is divided into two smaller arrays.</a:t>
            </a:r>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4813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D06A5C6-F6F7-4A3A-B3AA-F335C9F7DF3D}"/>
              </a:ext>
            </a:extLst>
          </p:cNvPr>
          <p:cNvSpPr txBox="1"/>
          <p:nvPr/>
        </p:nvSpPr>
        <p:spPr>
          <a:xfrm>
            <a:off x="680622" y="516056"/>
            <a:ext cx="141451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Outline</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0A186A-7CAB-404E-BAE4-49194E527EB4}"/>
              </a:ext>
            </a:extLst>
          </p:cNvPr>
          <p:cNvSpPr txBox="1"/>
          <p:nvPr/>
        </p:nvSpPr>
        <p:spPr>
          <a:xfrm>
            <a:off x="680622" y="1039276"/>
            <a:ext cx="5604769" cy="511531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What’s HLS?</a:t>
            </a:r>
          </a:p>
          <a:p>
            <a:pPr marL="342900" indent="-342900">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Why HLS?</a:t>
            </a:r>
          </a:p>
          <a:p>
            <a:pPr marL="342900" indent="-342900">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Optimizing the Design</a:t>
            </a:r>
          </a:p>
          <a:p>
            <a:pPr marL="800100" lvl="1" indent="-342900">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Throughput</a:t>
            </a:r>
          </a:p>
          <a:p>
            <a:pPr marL="800100" lvl="1" indent="-342900">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Latency</a:t>
            </a:r>
          </a:p>
          <a:p>
            <a:pPr marL="800100" lvl="1" indent="-342900">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Area</a:t>
            </a:r>
          </a:p>
          <a:p>
            <a:pPr marL="800100" lvl="1" indent="-342900">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Logic</a:t>
            </a:r>
          </a:p>
          <a:p>
            <a:pPr marL="342900" indent="-342900">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Managing Interfaces</a:t>
            </a:r>
          </a:p>
          <a:p>
            <a:pPr marL="342900" indent="-342900">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Interface Synthesis Reference(optional)</a:t>
            </a:r>
          </a:p>
          <a:p>
            <a:pPr marL="342900" indent="-342900">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How to use HLS?</a:t>
            </a:r>
          </a:p>
          <a:p>
            <a:pPr marL="342900" indent="-342900">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What’s more?</a:t>
            </a:r>
            <a:endParaRPr lang="zh-CN" alt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2785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60822CF-7538-459E-AA19-C20F4A398F9A}"/>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Throughput</a:t>
            </a:r>
            <a:endParaRPr lang="zh-CN" altLang="en-US" sz="280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4998275F-BCA4-4EF4-B0C7-5C3B6D573B3E}"/>
              </a:ext>
            </a:extLst>
          </p:cNvPr>
          <p:cNvSpPr txBox="1"/>
          <p:nvPr/>
        </p:nvSpPr>
        <p:spPr>
          <a:xfrm>
            <a:off x="680621" y="1289893"/>
            <a:ext cx="2453104" cy="400110"/>
          </a:xfrm>
          <a:prstGeom prst="rect">
            <a:avLst/>
          </a:prstGeom>
          <a:noFill/>
        </p:spPr>
        <p:txBody>
          <a:bodyPr wrap="square" rtlCol="0">
            <a:spAutoFit/>
          </a:bodyPr>
          <a:lstStyle/>
          <a:p>
            <a:r>
              <a:rPr lang="en-US" altLang="zh-CN" sz="2000">
                <a:latin typeface="Times New Roman" panose="02020603050405020304" pitchFamily="18" charset="0"/>
                <a:cs typeface="Times New Roman" panose="02020603050405020304" pitchFamily="18" charset="0"/>
              </a:rPr>
              <a:t>Partitioning Arrays</a:t>
            </a:r>
            <a:endParaRPr lang="zh-CN" altLang="en-US" sz="240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D5A4DC3B-85B1-4BA9-9058-1FEA530ABC6C}"/>
              </a:ext>
            </a:extLst>
          </p:cNvPr>
          <p:cNvSpPr/>
          <p:nvPr/>
        </p:nvSpPr>
        <p:spPr>
          <a:xfrm>
            <a:off x="680621" y="1940620"/>
            <a:ext cx="8396704" cy="646331"/>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When partitioning multi-dimensional arrays, the  </a:t>
            </a:r>
            <a:r>
              <a:rPr lang="en-US" altLang="zh-CN">
                <a:latin typeface="Courier"/>
              </a:rPr>
              <a:t>dimension </a:t>
            </a:r>
            <a:r>
              <a:rPr lang="en-US" altLang="zh-CN">
                <a:latin typeface="Times New Roman" panose="02020603050405020304" pitchFamily="18" charset="0"/>
                <a:cs typeface="Times New Roman" panose="02020603050405020304" pitchFamily="18" charset="0"/>
              </a:rPr>
              <a:t>option is used to specify which dimension is partitioned.</a:t>
            </a:r>
            <a:endParaRPr lang="zh-CN" altLang="en-US">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392DA94E-9F0D-4CEC-A058-C1D5ACCF715C}"/>
              </a:ext>
            </a:extLst>
          </p:cNvPr>
          <p:cNvPicPr>
            <a:picLocks noChangeAspect="1"/>
          </p:cNvPicPr>
          <p:nvPr/>
        </p:nvPicPr>
        <p:blipFill>
          <a:blip r:embed="rId2"/>
          <a:stretch>
            <a:fillRect/>
          </a:stretch>
        </p:blipFill>
        <p:spPr>
          <a:xfrm>
            <a:off x="3611429" y="2586951"/>
            <a:ext cx="4969141" cy="3072275"/>
          </a:xfrm>
          <a:prstGeom prst="rect">
            <a:avLst/>
          </a:prstGeom>
        </p:spPr>
      </p:pic>
      <p:sp>
        <p:nvSpPr>
          <p:cNvPr id="8" name="矩形 7">
            <a:extLst>
              <a:ext uri="{FF2B5EF4-FFF2-40B4-BE49-F238E27FC236}">
                <a16:creationId xmlns:a16="http://schemas.microsoft.com/office/drawing/2014/main" id="{A4E844C2-6599-416E-BE6A-BADB7C91C6CD}"/>
              </a:ext>
            </a:extLst>
          </p:cNvPr>
          <p:cNvSpPr/>
          <p:nvPr/>
        </p:nvSpPr>
        <p:spPr>
          <a:xfrm>
            <a:off x="680621" y="5811626"/>
            <a:ext cx="10201276" cy="646331"/>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Note: The </a:t>
            </a:r>
            <a:r>
              <a:rPr lang="en-US" altLang="zh-CN">
                <a:latin typeface="Courier"/>
              </a:rPr>
              <a:t>config_array_partition </a:t>
            </a:r>
            <a:r>
              <a:rPr lang="en-US" altLang="zh-CN">
                <a:latin typeface="Times New Roman" panose="02020603050405020304" pitchFamily="18" charset="0"/>
                <a:cs typeface="Times New Roman" panose="02020603050405020304" pitchFamily="18" charset="0"/>
              </a:rPr>
              <a:t>configuration determines how arrays are automatically partitioned based on the number of elements.(Do not recommend)</a:t>
            </a:r>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4785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7A9553A-11D3-41A2-9489-82CCC265C866}"/>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Throughput</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FFA1A9A8-123E-41DE-B67F-E6CD8B644A49}"/>
              </a:ext>
            </a:extLst>
          </p:cNvPr>
          <p:cNvSpPr txBox="1"/>
          <p:nvPr/>
        </p:nvSpPr>
        <p:spPr>
          <a:xfrm>
            <a:off x="680620" y="1289893"/>
            <a:ext cx="2805529" cy="369332"/>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Optimal Loop Unrolling</a:t>
            </a:r>
            <a:endParaRPr lang="zh-CN" altLang="en-US" sz="240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77D80017-B393-44EE-9B4F-1ED4CF687B66}"/>
              </a:ext>
            </a:extLst>
          </p:cNvPr>
          <p:cNvPicPr>
            <a:picLocks noChangeAspect="1"/>
          </p:cNvPicPr>
          <p:nvPr/>
        </p:nvPicPr>
        <p:blipFill>
          <a:blip r:embed="rId2"/>
          <a:stretch>
            <a:fillRect/>
          </a:stretch>
        </p:blipFill>
        <p:spPr>
          <a:xfrm>
            <a:off x="5071813" y="1039276"/>
            <a:ext cx="6919256" cy="5424099"/>
          </a:xfrm>
          <a:prstGeom prst="rect">
            <a:avLst/>
          </a:prstGeom>
        </p:spPr>
      </p:pic>
      <p:sp>
        <p:nvSpPr>
          <p:cNvPr id="7" name="文本框 6">
            <a:extLst>
              <a:ext uri="{FF2B5EF4-FFF2-40B4-BE49-F238E27FC236}">
                <a16:creationId xmlns:a16="http://schemas.microsoft.com/office/drawing/2014/main" id="{F7E01B86-F829-4093-A0A5-6D52764EEBE8}"/>
              </a:ext>
            </a:extLst>
          </p:cNvPr>
          <p:cNvSpPr txBox="1"/>
          <p:nvPr/>
        </p:nvSpPr>
        <p:spPr>
          <a:xfrm>
            <a:off x="680619" y="1909842"/>
            <a:ext cx="4391194" cy="3508653"/>
          </a:xfrm>
          <a:prstGeom prst="rect">
            <a:avLst/>
          </a:prstGeom>
          <a:noFill/>
        </p:spPr>
        <p:txBody>
          <a:bodyPr wrap="square" rtlCol="0">
            <a:spAutoFit/>
          </a:bodyPr>
          <a:lstStyle/>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Rolled Loop: When the loop is rolled, each iteration is performed in a separate clock cycle.</a:t>
            </a:r>
          </a:p>
          <a:p>
            <a:pPr marL="285750" indent="-285750">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Partially Unrolled Loop: In this example, the loop is partially unrolled by a factor of 2.</a:t>
            </a:r>
          </a:p>
          <a:p>
            <a:pPr marL="285750" indent="-285750">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Unrolled loop: In the fully unrolled version all loop operation can be performed in a single clock cycle.</a:t>
            </a:r>
          </a:p>
          <a:p>
            <a:endParaRPr lang="zh-CN" altLang="en-US" sz="240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33BB5A85-B49A-4EC0-8188-4BBF782DEEB5}"/>
              </a:ext>
            </a:extLst>
          </p:cNvPr>
          <p:cNvSpPr txBox="1"/>
          <p:nvPr/>
        </p:nvSpPr>
        <p:spPr>
          <a:xfrm>
            <a:off x="3900403" y="5729470"/>
            <a:ext cx="4391194" cy="400110"/>
          </a:xfrm>
          <a:prstGeom prst="rect">
            <a:avLst/>
          </a:prstGeom>
          <a:noFill/>
        </p:spPr>
        <p:txBody>
          <a:bodyPr wrap="square" rtlCol="0">
            <a:spAutoFit/>
          </a:bodyPr>
          <a:lstStyle/>
          <a:p>
            <a:pPr algn="ctr"/>
            <a:r>
              <a:rPr lang="en-US" altLang="zh-CN" sz="2000">
                <a:latin typeface="Times New Roman" panose="02020603050405020304" pitchFamily="18" charset="0"/>
                <a:cs typeface="Times New Roman" panose="02020603050405020304" pitchFamily="18" charset="0"/>
              </a:rPr>
              <a:t>Resource VS. Throughput</a:t>
            </a:r>
          </a:p>
        </p:txBody>
      </p:sp>
    </p:spTree>
    <p:extLst>
      <p:ext uri="{BB962C8B-B14F-4D97-AF65-F5344CB8AC3E}">
        <p14:creationId xmlns:p14="http://schemas.microsoft.com/office/powerpoint/2010/main" val="2003188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4759C59-55B8-4BE9-959C-290125051874}"/>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Throughput</a:t>
            </a:r>
            <a:endParaRPr lang="zh-CN" altLang="en-US" sz="280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3DC2A2A1-577E-45E5-A904-A7D3B2970B7D}"/>
              </a:ext>
            </a:extLst>
          </p:cNvPr>
          <p:cNvPicPr>
            <a:picLocks noChangeAspect="1"/>
          </p:cNvPicPr>
          <p:nvPr/>
        </p:nvPicPr>
        <p:blipFill>
          <a:blip r:embed="rId2"/>
          <a:stretch>
            <a:fillRect/>
          </a:stretch>
        </p:blipFill>
        <p:spPr>
          <a:xfrm>
            <a:off x="4601524" y="1267095"/>
            <a:ext cx="7590476" cy="4323809"/>
          </a:xfrm>
          <a:prstGeom prst="rect">
            <a:avLst/>
          </a:prstGeom>
        </p:spPr>
      </p:pic>
      <p:sp>
        <p:nvSpPr>
          <p:cNvPr id="5" name="文本框 4">
            <a:extLst>
              <a:ext uri="{FF2B5EF4-FFF2-40B4-BE49-F238E27FC236}">
                <a16:creationId xmlns:a16="http://schemas.microsoft.com/office/drawing/2014/main" id="{3660DAB7-0213-465E-90CD-FE92627523B1}"/>
              </a:ext>
            </a:extLst>
          </p:cNvPr>
          <p:cNvSpPr txBox="1"/>
          <p:nvPr/>
        </p:nvSpPr>
        <p:spPr>
          <a:xfrm>
            <a:off x="680620" y="1289893"/>
            <a:ext cx="4596230" cy="369332"/>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Task Level Pipelining: Dataflow Optimization</a:t>
            </a:r>
            <a:endParaRPr lang="zh-CN" altLang="en-US" sz="240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FDD8EC21-ECB5-4E68-A76E-88E2AB181011}"/>
              </a:ext>
            </a:extLst>
          </p:cNvPr>
          <p:cNvSpPr/>
          <p:nvPr/>
        </p:nvSpPr>
        <p:spPr>
          <a:xfrm>
            <a:off x="680620" y="2014835"/>
            <a:ext cx="6096000" cy="3416320"/>
          </a:xfrm>
          <a:prstGeom prst="rect">
            <a:avLst/>
          </a:prstGeom>
        </p:spPr>
        <p:txBody>
          <a:bodyPr>
            <a:spAutoFit/>
          </a:bodyPr>
          <a:lstStyle/>
          <a:p>
            <a:r>
              <a:rPr lang="en-US" altLang="zh-CN">
                <a:latin typeface="Times New Roman" panose="02020603050405020304" pitchFamily="18" charset="0"/>
                <a:cs typeface="Times New Roman" panose="02020603050405020304" pitchFamily="18" charset="0"/>
              </a:rPr>
              <a:t>The following coding styles prevent Vivado HLS from performing the DATAFLOW optimization:</a:t>
            </a:r>
          </a:p>
          <a:p>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Single-producer-consumer violations</a:t>
            </a:r>
          </a:p>
          <a:p>
            <a:pPr marL="285750" indent="-285750">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Bypassing tasks</a:t>
            </a:r>
          </a:p>
          <a:p>
            <a:pPr marL="285750" indent="-285750">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Feedback between tasks</a:t>
            </a:r>
          </a:p>
          <a:p>
            <a:pPr marL="285750" indent="-285750">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Conditional execution of tasks</a:t>
            </a:r>
          </a:p>
          <a:p>
            <a:pPr marL="285750" indent="-285750">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Loops with multiple exit conditions</a:t>
            </a:r>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255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C113014-B7D8-4E00-8D7B-CA8A0AD6CB50}"/>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Throughput</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514A79E8-C5AF-46F9-8383-967EEEBB5441}"/>
              </a:ext>
            </a:extLst>
          </p:cNvPr>
          <p:cNvSpPr txBox="1"/>
          <p:nvPr/>
        </p:nvSpPr>
        <p:spPr>
          <a:xfrm>
            <a:off x="680620" y="1289893"/>
            <a:ext cx="4596230" cy="369332"/>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Task Level Pipelining: Dataflow Optimization</a:t>
            </a:r>
            <a:endParaRPr lang="zh-CN" altLang="en-US" sz="240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A81A51C4-9C01-400B-ABB8-A3BC6F3BFE3B}"/>
              </a:ext>
            </a:extLst>
          </p:cNvPr>
          <p:cNvSpPr/>
          <p:nvPr/>
        </p:nvSpPr>
        <p:spPr>
          <a:xfrm>
            <a:off x="680620" y="1909842"/>
            <a:ext cx="3756156" cy="369332"/>
          </a:xfrm>
          <a:prstGeom prst="rect">
            <a:avLst/>
          </a:prstGeom>
        </p:spPr>
        <p:txBody>
          <a:bodyPr wrap="none">
            <a:spAutoFit/>
          </a:bodyPr>
          <a:lstStyle/>
          <a:p>
            <a:r>
              <a:rPr lang="en-US" altLang="zh-CN">
                <a:latin typeface="Times New Roman" panose="02020603050405020304" pitchFamily="18" charset="0"/>
                <a:cs typeface="Times New Roman" panose="02020603050405020304" pitchFamily="18" charset="0"/>
              </a:rPr>
              <a:t>Bypassing tasks example and solution.</a:t>
            </a:r>
          </a:p>
        </p:txBody>
      </p:sp>
      <p:pic>
        <p:nvPicPr>
          <p:cNvPr id="7" name="图片 6">
            <a:extLst>
              <a:ext uri="{FF2B5EF4-FFF2-40B4-BE49-F238E27FC236}">
                <a16:creationId xmlns:a16="http://schemas.microsoft.com/office/drawing/2014/main" id="{7590994F-C3A7-4A7B-91D7-CA7D56D5D7F8}"/>
              </a:ext>
            </a:extLst>
          </p:cNvPr>
          <p:cNvPicPr>
            <a:picLocks noChangeAspect="1"/>
          </p:cNvPicPr>
          <p:nvPr/>
        </p:nvPicPr>
        <p:blipFill>
          <a:blip r:embed="rId2"/>
          <a:stretch>
            <a:fillRect/>
          </a:stretch>
        </p:blipFill>
        <p:spPr>
          <a:xfrm>
            <a:off x="680620" y="2510086"/>
            <a:ext cx="5293541" cy="3638285"/>
          </a:xfrm>
          <a:prstGeom prst="rect">
            <a:avLst/>
          </a:prstGeom>
        </p:spPr>
      </p:pic>
      <p:pic>
        <p:nvPicPr>
          <p:cNvPr id="8" name="图片 7">
            <a:extLst>
              <a:ext uri="{FF2B5EF4-FFF2-40B4-BE49-F238E27FC236}">
                <a16:creationId xmlns:a16="http://schemas.microsoft.com/office/drawing/2014/main" id="{31F050EE-702D-499F-BA94-23762508FB51}"/>
              </a:ext>
            </a:extLst>
          </p:cNvPr>
          <p:cNvPicPr>
            <a:picLocks noChangeAspect="1"/>
          </p:cNvPicPr>
          <p:nvPr/>
        </p:nvPicPr>
        <p:blipFill>
          <a:blip r:embed="rId3"/>
          <a:stretch>
            <a:fillRect/>
          </a:stretch>
        </p:blipFill>
        <p:spPr>
          <a:xfrm>
            <a:off x="6982209" y="2510086"/>
            <a:ext cx="5006528" cy="3638285"/>
          </a:xfrm>
          <a:prstGeom prst="rect">
            <a:avLst/>
          </a:prstGeom>
        </p:spPr>
      </p:pic>
      <p:sp>
        <p:nvSpPr>
          <p:cNvPr id="9" name="箭头: 右 8">
            <a:extLst>
              <a:ext uri="{FF2B5EF4-FFF2-40B4-BE49-F238E27FC236}">
                <a16:creationId xmlns:a16="http://schemas.microsoft.com/office/drawing/2014/main" id="{91DA5C4A-0AF0-4A09-87F8-A6CE814B16AF}"/>
              </a:ext>
            </a:extLst>
          </p:cNvPr>
          <p:cNvSpPr/>
          <p:nvPr/>
        </p:nvSpPr>
        <p:spPr>
          <a:xfrm>
            <a:off x="6096000" y="4262437"/>
            <a:ext cx="762000" cy="16192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D90B1F26-E864-4EFE-B9F1-56565AB53F3D}"/>
              </a:ext>
            </a:extLst>
          </p:cNvPr>
          <p:cNvSpPr/>
          <p:nvPr/>
        </p:nvSpPr>
        <p:spPr>
          <a:xfrm>
            <a:off x="6982209" y="1909842"/>
            <a:ext cx="1386020" cy="369332"/>
          </a:xfrm>
          <a:prstGeom prst="rect">
            <a:avLst/>
          </a:prstGeom>
        </p:spPr>
        <p:txBody>
          <a:bodyPr wrap="none">
            <a:spAutoFit/>
          </a:bodyPr>
          <a:lstStyle/>
          <a:p>
            <a:r>
              <a:rPr lang="en-US" altLang="zh-CN">
                <a:latin typeface="Times New Roman" panose="02020603050405020304" pitchFamily="18" charset="0"/>
                <a:cs typeface="Times New Roman" panose="02020603050405020304" pitchFamily="18" charset="0"/>
              </a:rPr>
              <a:t>Copy Buffer.</a:t>
            </a:r>
          </a:p>
        </p:txBody>
      </p:sp>
      <p:sp>
        <p:nvSpPr>
          <p:cNvPr id="11" name="矩形 10">
            <a:extLst>
              <a:ext uri="{FF2B5EF4-FFF2-40B4-BE49-F238E27FC236}">
                <a16:creationId xmlns:a16="http://schemas.microsoft.com/office/drawing/2014/main" id="{7B65B817-B4C2-4EC3-BB4F-80F6F1AEB332}"/>
              </a:ext>
            </a:extLst>
          </p:cNvPr>
          <p:cNvSpPr/>
          <p:nvPr/>
        </p:nvSpPr>
        <p:spPr>
          <a:xfrm>
            <a:off x="680619" y="6379283"/>
            <a:ext cx="11197055" cy="369332"/>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Reference: </a:t>
            </a:r>
            <a:r>
              <a:rPr lang="en-US" altLang="zh-CN">
                <a:latin typeface="Times New Roman" panose="02020603050405020304" pitchFamily="18" charset="0"/>
                <a:cs typeface="Times New Roman" panose="02020603050405020304" pitchFamily="18" charset="0"/>
                <a:hlinkClick r:id="rId4"/>
              </a:rPr>
              <a:t>Dataflow Bypassing Tasks</a:t>
            </a:r>
            <a:endParaRPr lang="en-US" altLang="zh-C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7554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41084BC-C726-431C-9456-D67074DB8600}"/>
              </a:ext>
            </a:extLst>
          </p:cNvPr>
          <p:cNvSpPr txBox="1"/>
          <p:nvPr/>
        </p:nvSpPr>
        <p:spPr>
          <a:xfrm>
            <a:off x="2170590" y="3167390"/>
            <a:ext cx="7850820" cy="523220"/>
          </a:xfrm>
          <a:prstGeom prst="rect">
            <a:avLst/>
          </a:prstGeom>
          <a:noFill/>
        </p:spPr>
        <p:txBody>
          <a:bodyPr wrap="square" rtlCol="0">
            <a:spAutoFit/>
          </a:bodyPr>
          <a:lstStyle/>
          <a:p>
            <a:pPr algn="ctr"/>
            <a:r>
              <a:rPr lang="en-US" altLang="zh-CN" sz="2800">
                <a:latin typeface="Times New Roman" panose="02020603050405020304" pitchFamily="18" charset="0"/>
                <a:cs typeface="Times New Roman" panose="02020603050405020304" pitchFamily="18" charset="0"/>
              </a:rPr>
              <a:t>Optimizing the Design: Latency</a:t>
            </a:r>
            <a:endParaRPr lang="zh-CN" alt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0662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C113014-B7D8-4E00-8D7B-CA8A0AD6CB50}"/>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Latency</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514A79E8-C5AF-46F9-8383-967EEEBB5441}"/>
              </a:ext>
            </a:extLst>
          </p:cNvPr>
          <p:cNvSpPr txBox="1"/>
          <p:nvPr/>
        </p:nvSpPr>
        <p:spPr>
          <a:xfrm>
            <a:off x="680620" y="1289893"/>
            <a:ext cx="4596230" cy="369332"/>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Using Latency Constraints</a:t>
            </a:r>
            <a:endParaRPr lang="zh-CN" altLang="en-US" sz="240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4D796D20-75C5-4881-B7AB-608771451369}"/>
              </a:ext>
            </a:extLst>
          </p:cNvPr>
          <p:cNvPicPr>
            <a:picLocks noChangeAspect="1"/>
          </p:cNvPicPr>
          <p:nvPr/>
        </p:nvPicPr>
        <p:blipFill>
          <a:blip r:embed="rId2"/>
          <a:stretch>
            <a:fillRect/>
          </a:stretch>
        </p:blipFill>
        <p:spPr>
          <a:xfrm>
            <a:off x="2190948" y="2000306"/>
            <a:ext cx="3019048" cy="895238"/>
          </a:xfrm>
          <a:prstGeom prst="rect">
            <a:avLst/>
          </a:prstGeom>
        </p:spPr>
      </p:pic>
      <p:pic>
        <p:nvPicPr>
          <p:cNvPr id="3" name="图片 2">
            <a:extLst>
              <a:ext uri="{FF2B5EF4-FFF2-40B4-BE49-F238E27FC236}">
                <a16:creationId xmlns:a16="http://schemas.microsoft.com/office/drawing/2014/main" id="{37248760-75A1-4DF8-8A6A-951CF025120D}"/>
              </a:ext>
            </a:extLst>
          </p:cNvPr>
          <p:cNvPicPr>
            <a:picLocks noChangeAspect="1"/>
          </p:cNvPicPr>
          <p:nvPr/>
        </p:nvPicPr>
        <p:blipFill>
          <a:blip r:embed="rId3"/>
          <a:stretch>
            <a:fillRect/>
          </a:stretch>
        </p:blipFill>
        <p:spPr>
          <a:xfrm>
            <a:off x="6839147" y="1705068"/>
            <a:ext cx="3161905" cy="1485714"/>
          </a:xfrm>
          <a:prstGeom prst="rect">
            <a:avLst/>
          </a:prstGeom>
        </p:spPr>
      </p:pic>
      <p:sp>
        <p:nvSpPr>
          <p:cNvPr id="12" name="文本框 11">
            <a:extLst>
              <a:ext uri="{FF2B5EF4-FFF2-40B4-BE49-F238E27FC236}">
                <a16:creationId xmlns:a16="http://schemas.microsoft.com/office/drawing/2014/main" id="{460E6C80-E0B0-48B8-B610-B117F356A7E3}"/>
              </a:ext>
            </a:extLst>
          </p:cNvPr>
          <p:cNvSpPr txBox="1"/>
          <p:nvPr/>
        </p:nvSpPr>
        <p:spPr>
          <a:xfrm>
            <a:off x="5824636" y="2263259"/>
            <a:ext cx="542727" cy="369332"/>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VS.</a:t>
            </a:r>
            <a:endParaRPr lang="zh-CN" altLang="en-US" sz="2400">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B5FB920B-0840-4390-B83A-1943DD469FEB}"/>
              </a:ext>
            </a:extLst>
          </p:cNvPr>
          <p:cNvSpPr/>
          <p:nvPr/>
        </p:nvSpPr>
        <p:spPr>
          <a:xfrm>
            <a:off x="680620" y="3248437"/>
            <a:ext cx="4681955" cy="646331"/>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Limit the required latency of a single iteration of the loop.</a:t>
            </a:r>
            <a:endParaRPr lang="zh-CN" altLang="en-US">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B2F2E978-7E83-4722-86AE-55455D80C5A5}"/>
              </a:ext>
            </a:extLst>
          </p:cNvPr>
          <p:cNvSpPr/>
          <p:nvPr/>
        </p:nvSpPr>
        <p:spPr>
          <a:xfrm>
            <a:off x="6829425" y="3248437"/>
            <a:ext cx="4681955" cy="646331"/>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Limit the required total latency of all loop iterations.</a:t>
            </a:r>
            <a:endParaRPr lang="zh-CN" altLang="en-US">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00D551D5-B00C-4D8E-B571-B5BBA9B44886}"/>
              </a:ext>
            </a:extLst>
          </p:cNvPr>
          <p:cNvSpPr/>
          <p:nvPr/>
        </p:nvSpPr>
        <p:spPr>
          <a:xfrm>
            <a:off x="680620" y="4221803"/>
            <a:ext cx="10377905" cy="2308324"/>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Cannot meet the constraint?</a:t>
            </a:r>
          </a:p>
          <a:p>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If Vivado HLS cannot meet a maximum latency constraint it relaxes the latency constraint and </a:t>
            </a:r>
            <a:r>
              <a:rPr lang="en-US" altLang="zh-CN" u="sng">
                <a:latin typeface="Times New Roman" panose="02020603050405020304" pitchFamily="18" charset="0"/>
                <a:cs typeface="Times New Roman" panose="02020603050405020304" pitchFamily="18" charset="0"/>
              </a:rPr>
              <a:t>tries to achieve the best possible result</a:t>
            </a:r>
            <a:r>
              <a:rPr lang="en-US" altLang="zh-CN">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If a minimum latency constraint is set and Vivado HLS can produce a design with a lower latency than the minimum required </a:t>
            </a:r>
            <a:r>
              <a:rPr lang="en-US" altLang="zh-CN" u="sng">
                <a:latin typeface="Times New Roman" panose="02020603050405020304" pitchFamily="18" charset="0"/>
                <a:cs typeface="Times New Roman" panose="02020603050405020304" pitchFamily="18" charset="0"/>
              </a:rPr>
              <a:t>it inserts dummy clock cycles to meet the minimum latency</a:t>
            </a:r>
            <a:r>
              <a:rPr lang="en-US" altLang="zh-CN">
                <a:latin typeface="Times New Roman" panose="02020603050405020304" pitchFamily="18" charset="0"/>
                <a:cs typeface="Times New Roman" panose="02020603050405020304" pitchFamily="18" charset="0"/>
              </a:rPr>
              <a:t>.</a:t>
            </a:r>
          </a:p>
          <a:p>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701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C113014-B7D8-4E00-8D7B-CA8A0AD6CB50}"/>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Latency</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514A79E8-C5AF-46F9-8383-967EEEBB5441}"/>
              </a:ext>
            </a:extLst>
          </p:cNvPr>
          <p:cNvSpPr txBox="1"/>
          <p:nvPr/>
        </p:nvSpPr>
        <p:spPr>
          <a:xfrm>
            <a:off x="680620" y="1289893"/>
            <a:ext cx="4596230" cy="369332"/>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Merging Sequential Loops to Reduce Latency </a:t>
            </a:r>
            <a:endParaRPr lang="zh-CN" altLang="en-US" sz="240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AD619533-58CE-4EC9-A4EA-D76BF315ED42}"/>
              </a:ext>
            </a:extLst>
          </p:cNvPr>
          <p:cNvPicPr>
            <a:picLocks noChangeAspect="1"/>
          </p:cNvPicPr>
          <p:nvPr/>
        </p:nvPicPr>
        <p:blipFill>
          <a:blip r:embed="rId2"/>
          <a:stretch>
            <a:fillRect/>
          </a:stretch>
        </p:blipFill>
        <p:spPr>
          <a:xfrm>
            <a:off x="5115810" y="1667095"/>
            <a:ext cx="7076190" cy="3523809"/>
          </a:xfrm>
          <a:prstGeom prst="rect">
            <a:avLst/>
          </a:prstGeom>
        </p:spPr>
      </p:pic>
      <p:sp>
        <p:nvSpPr>
          <p:cNvPr id="7" name="矩形 6">
            <a:extLst>
              <a:ext uri="{FF2B5EF4-FFF2-40B4-BE49-F238E27FC236}">
                <a16:creationId xmlns:a16="http://schemas.microsoft.com/office/drawing/2014/main" id="{2F21B2AB-4DF7-44EE-88EF-8F07D1517765}"/>
              </a:ext>
            </a:extLst>
          </p:cNvPr>
          <p:cNvSpPr/>
          <p:nvPr/>
        </p:nvSpPr>
        <p:spPr>
          <a:xfrm>
            <a:off x="680620" y="2158459"/>
            <a:ext cx="4205705" cy="2541080"/>
          </a:xfrm>
          <a:prstGeom prst="rect">
            <a:avLst/>
          </a:prstGeom>
        </p:spPr>
        <p:txBody>
          <a:bodyPr wrap="square">
            <a:spAutoFit/>
          </a:bodyPr>
          <a:lstStyle/>
          <a:p>
            <a:pPr>
              <a:lnSpc>
                <a:spcPct val="150000"/>
              </a:lnSpc>
            </a:pPr>
            <a:r>
              <a:rPr lang="en-US" altLang="zh-CN">
                <a:latin typeface="Times New Roman" panose="02020603050405020304" pitchFamily="18" charset="0"/>
                <a:cs typeface="Times New Roman" panose="02020603050405020304" pitchFamily="18" charset="0"/>
              </a:rPr>
              <a:t>• 1 clock cycle to enter the ADD loop.</a:t>
            </a:r>
          </a:p>
          <a:p>
            <a:pPr>
              <a:lnSpc>
                <a:spcPct val="150000"/>
              </a:lnSpc>
            </a:pPr>
            <a:r>
              <a:rPr lang="en-US" altLang="zh-CN">
                <a:latin typeface="Times New Roman" panose="02020603050405020304" pitchFamily="18" charset="0"/>
                <a:cs typeface="Times New Roman" panose="02020603050405020304" pitchFamily="18" charset="0"/>
              </a:rPr>
              <a:t>• 4 clock cycles to execute the add loop.</a:t>
            </a:r>
          </a:p>
          <a:p>
            <a:pPr>
              <a:lnSpc>
                <a:spcPct val="150000"/>
              </a:lnSpc>
            </a:pPr>
            <a:r>
              <a:rPr lang="en-US" altLang="zh-CN">
                <a:latin typeface="Times New Roman" panose="02020603050405020304" pitchFamily="18" charset="0"/>
                <a:cs typeface="Times New Roman" panose="02020603050405020304" pitchFamily="18" charset="0"/>
              </a:rPr>
              <a:t>• 1 clock cycle to exit ADD and enter SUB.</a:t>
            </a:r>
          </a:p>
          <a:p>
            <a:pPr>
              <a:lnSpc>
                <a:spcPct val="150000"/>
              </a:lnSpc>
            </a:pPr>
            <a:r>
              <a:rPr lang="en-US" altLang="zh-CN">
                <a:latin typeface="Times New Roman" panose="02020603050405020304" pitchFamily="18" charset="0"/>
                <a:cs typeface="Times New Roman" panose="02020603050405020304" pitchFamily="18" charset="0"/>
              </a:rPr>
              <a:t>• 4 clock cycles to execute the SUB loop.</a:t>
            </a:r>
          </a:p>
          <a:p>
            <a:pPr>
              <a:lnSpc>
                <a:spcPct val="150000"/>
              </a:lnSpc>
            </a:pPr>
            <a:r>
              <a:rPr lang="en-US" altLang="zh-CN">
                <a:latin typeface="Times New Roman" panose="02020603050405020304" pitchFamily="18" charset="0"/>
                <a:cs typeface="Times New Roman" panose="02020603050405020304" pitchFamily="18" charset="0"/>
              </a:rPr>
              <a:t>• 1 clock cycle to exit the SUB loop.</a:t>
            </a:r>
          </a:p>
          <a:p>
            <a:pPr>
              <a:lnSpc>
                <a:spcPct val="150000"/>
              </a:lnSpc>
            </a:pPr>
            <a:r>
              <a:rPr lang="en-US" altLang="zh-CN">
                <a:latin typeface="Times New Roman" panose="02020603050405020304" pitchFamily="18" charset="0"/>
                <a:cs typeface="Times New Roman" panose="02020603050405020304" pitchFamily="18" charset="0"/>
              </a:rPr>
              <a:t>• For a total of 11 clock cycles.</a:t>
            </a:r>
            <a:endParaRPr lang="zh-CN" altLang="en-US">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77B35F89-58A3-4A9A-A67E-00E80C2C8156}"/>
              </a:ext>
            </a:extLst>
          </p:cNvPr>
          <p:cNvSpPr/>
          <p:nvPr/>
        </p:nvSpPr>
        <p:spPr>
          <a:xfrm>
            <a:off x="680620" y="5180278"/>
            <a:ext cx="10101681" cy="369332"/>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In this simple example it is obvious that </a:t>
            </a:r>
            <a:r>
              <a:rPr lang="en-US" altLang="zh-CN" u="sng">
                <a:latin typeface="Times New Roman" panose="02020603050405020304" pitchFamily="18" charset="0"/>
                <a:cs typeface="Times New Roman" panose="02020603050405020304" pitchFamily="18" charset="0"/>
              </a:rPr>
              <a:t>an else branch in the ADD loop</a:t>
            </a:r>
            <a:r>
              <a:rPr lang="en-US" altLang="zh-CN">
                <a:latin typeface="Times New Roman" panose="02020603050405020304" pitchFamily="18" charset="0"/>
                <a:cs typeface="Times New Roman" panose="02020603050405020304" pitchFamily="18" charset="0"/>
              </a:rPr>
              <a:t> would also solve the issue.</a:t>
            </a:r>
            <a:endParaRPr lang="zh-CN" altLang="en-US">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A03C2C68-5236-44D4-84AC-669E6A274862}"/>
              </a:ext>
            </a:extLst>
          </p:cNvPr>
          <p:cNvSpPr/>
          <p:nvPr/>
        </p:nvSpPr>
        <p:spPr>
          <a:xfrm>
            <a:off x="680619" y="5671643"/>
            <a:ext cx="8777705" cy="369332"/>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The LOOP_MERGE optimization directive is </a:t>
            </a:r>
            <a:r>
              <a:rPr lang="en-US" altLang="zh-CN" u="sng">
                <a:latin typeface="Times New Roman" panose="02020603050405020304" pitchFamily="18" charset="0"/>
                <a:cs typeface="Times New Roman" panose="02020603050405020304" pitchFamily="18" charset="0"/>
              </a:rPr>
              <a:t>used to automatically merge loops</a:t>
            </a:r>
            <a:r>
              <a:rPr lang="en-US" altLang="zh-CN">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6181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C113014-B7D8-4E00-8D7B-CA8A0AD6CB50}"/>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Latency</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514A79E8-C5AF-46F9-8383-967EEEBB5441}"/>
              </a:ext>
            </a:extLst>
          </p:cNvPr>
          <p:cNvSpPr txBox="1"/>
          <p:nvPr/>
        </p:nvSpPr>
        <p:spPr>
          <a:xfrm>
            <a:off x="680620" y="1289893"/>
            <a:ext cx="4596230" cy="369332"/>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Merging Sequential Loops to Reduce Latency </a:t>
            </a:r>
            <a:endParaRPr lang="zh-CN" altLang="en-US" sz="240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9273A3A5-E87D-43A5-9E15-0082D02AF70C}"/>
              </a:ext>
            </a:extLst>
          </p:cNvPr>
          <p:cNvSpPr/>
          <p:nvPr/>
        </p:nvSpPr>
        <p:spPr>
          <a:xfrm>
            <a:off x="680621" y="1909842"/>
            <a:ext cx="9549230" cy="646331"/>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Merging loops </a:t>
            </a:r>
            <a:r>
              <a:rPr lang="en-US" altLang="zh-CN" u="sng">
                <a:latin typeface="Times New Roman" panose="02020603050405020304" pitchFamily="18" charset="0"/>
                <a:cs typeface="Times New Roman" panose="02020603050405020304" pitchFamily="18" charset="0"/>
              </a:rPr>
              <a:t>allows the logic within the loops to be optimized together</a:t>
            </a:r>
            <a:r>
              <a:rPr lang="en-US" altLang="zh-CN">
                <a:latin typeface="Times New Roman" panose="02020603050405020304" pitchFamily="18" charset="0"/>
                <a:cs typeface="Times New Roman" panose="02020603050405020304" pitchFamily="18" charset="0"/>
              </a:rPr>
              <a:t>. In the example above, using a </a:t>
            </a:r>
            <a:r>
              <a:rPr lang="en-US" altLang="zh-CN" u="sng">
                <a:latin typeface="Times New Roman" panose="02020603050405020304" pitchFamily="18" charset="0"/>
                <a:cs typeface="Times New Roman" panose="02020603050405020304" pitchFamily="18" charset="0"/>
              </a:rPr>
              <a:t>dual-port block RAM</a:t>
            </a:r>
            <a:r>
              <a:rPr lang="en-US" altLang="zh-CN">
                <a:latin typeface="Times New Roman" panose="02020603050405020304" pitchFamily="18" charset="0"/>
                <a:cs typeface="Times New Roman" panose="02020603050405020304" pitchFamily="18" charset="0"/>
              </a:rPr>
              <a:t> allows the add and subtraction operations to be performed </a:t>
            </a:r>
            <a:r>
              <a:rPr lang="en-US" altLang="zh-CN" u="sng">
                <a:latin typeface="Times New Roman" panose="02020603050405020304" pitchFamily="18" charset="0"/>
                <a:cs typeface="Times New Roman" panose="02020603050405020304" pitchFamily="18" charset="0"/>
              </a:rPr>
              <a:t>in parallel</a:t>
            </a:r>
            <a:r>
              <a:rPr lang="en-US" altLang="zh-CN">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A65C67C2-E8CD-4336-A8BB-058C6A4CED86}"/>
              </a:ext>
            </a:extLst>
          </p:cNvPr>
          <p:cNvSpPr/>
          <p:nvPr/>
        </p:nvSpPr>
        <p:spPr>
          <a:xfrm>
            <a:off x="680620" y="2806790"/>
            <a:ext cx="5762411" cy="369332"/>
          </a:xfrm>
          <a:prstGeom prst="rect">
            <a:avLst/>
          </a:prstGeom>
        </p:spPr>
        <p:txBody>
          <a:bodyPr wrap="none">
            <a:spAutoFit/>
          </a:bodyPr>
          <a:lstStyle/>
          <a:p>
            <a:r>
              <a:rPr lang="en-US" altLang="zh-CN">
                <a:latin typeface="Times New Roman" panose="02020603050405020304" pitchFamily="18" charset="0"/>
                <a:cs typeface="Times New Roman" panose="02020603050405020304" pitchFamily="18" charset="0"/>
              </a:rPr>
              <a:t>loop merging in Vivado HLS has the following </a:t>
            </a:r>
            <a:r>
              <a:rPr lang="en-US" altLang="zh-CN" b="1">
                <a:latin typeface="Times New Roman" panose="02020603050405020304" pitchFamily="18" charset="0"/>
                <a:cs typeface="Times New Roman" panose="02020603050405020304" pitchFamily="18" charset="0"/>
              </a:rPr>
              <a:t>restrictions</a:t>
            </a:r>
            <a:r>
              <a:rPr lang="en-US" altLang="zh-CN">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DD4E3E9A-63AC-4369-8107-ABB969D753CA}"/>
              </a:ext>
            </a:extLst>
          </p:cNvPr>
          <p:cNvSpPr/>
          <p:nvPr/>
        </p:nvSpPr>
        <p:spPr>
          <a:xfrm>
            <a:off x="680620" y="3302914"/>
            <a:ext cx="9873080" cy="2951064"/>
          </a:xfrm>
          <a:prstGeom prst="rect">
            <a:avLst/>
          </a:prstGeom>
        </p:spPr>
        <p:txBody>
          <a:bodyPr wrap="square">
            <a:spAutoFit/>
          </a:bodyPr>
          <a:lstStyle/>
          <a:p>
            <a:pPr>
              <a:lnSpc>
                <a:spcPct val="150000"/>
              </a:lnSpc>
            </a:pPr>
            <a:r>
              <a:rPr lang="en-US" altLang="zh-CN">
                <a:latin typeface="Times New Roman" panose="02020603050405020304" pitchFamily="18" charset="0"/>
                <a:cs typeface="Times New Roman" panose="02020603050405020304" pitchFamily="18" charset="0"/>
              </a:rPr>
              <a:t>• If loop bounds are all variables, they must have the same value.</a:t>
            </a:r>
          </a:p>
          <a:p>
            <a:pPr>
              <a:lnSpc>
                <a:spcPct val="150000"/>
              </a:lnSpc>
            </a:pPr>
            <a:r>
              <a:rPr lang="en-US" altLang="zh-CN">
                <a:latin typeface="Times New Roman" panose="02020603050405020304" pitchFamily="18" charset="0"/>
                <a:cs typeface="Times New Roman" panose="02020603050405020304" pitchFamily="18" charset="0"/>
              </a:rPr>
              <a:t>• If loops bounds are constants, </a:t>
            </a:r>
            <a:r>
              <a:rPr lang="en-US" altLang="zh-CN" u="sng">
                <a:latin typeface="Times New Roman" panose="02020603050405020304" pitchFamily="18" charset="0"/>
                <a:cs typeface="Times New Roman" panose="02020603050405020304" pitchFamily="18" charset="0"/>
              </a:rPr>
              <a:t>the maximum constant value is used</a:t>
            </a:r>
            <a:r>
              <a:rPr lang="en-US" altLang="zh-CN">
                <a:latin typeface="Times New Roman" panose="02020603050405020304" pitchFamily="18" charset="0"/>
                <a:cs typeface="Times New Roman" panose="02020603050405020304" pitchFamily="18" charset="0"/>
              </a:rPr>
              <a:t> as the bound of the merged loop.</a:t>
            </a:r>
          </a:p>
          <a:p>
            <a:pPr>
              <a:lnSpc>
                <a:spcPct val="150000"/>
              </a:lnSpc>
            </a:pPr>
            <a:r>
              <a:rPr lang="en-US" altLang="zh-CN">
                <a:latin typeface="Times New Roman" panose="02020603050405020304" pitchFamily="18" charset="0"/>
                <a:cs typeface="Times New Roman" panose="02020603050405020304" pitchFamily="18" charset="0"/>
              </a:rPr>
              <a:t>• Loops with both variable bound and constant bound cannot be merged.</a:t>
            </a:r>
          </a:p>
          <a:p>
            <a:pPr>
              <a:lnSpc>
                <a:spcPct val="150000"/>
              </a:lnSpc>
            </a:pPr>
            <a:r>
              <a:rPr lang="en-US" altLang="zh-CN">
                <a:latin typeface="Times New Roman" panose="02020603050405020304" pitchFamily="18" charset="0"/>
                <a:cs typeface="Times New Roman" panose="02020603050405020304" pitchFamily="18" charset="0"/>
              </a:rPr>
              <a:t>• The code between loops to be merged cannot have side effects: </a:t>
            </a:r>
            <a:r>
              <a:rPr lang="en-US" altLang="zh-CN" u="sng">
                <a:latin typeface="Times New Roman" panose="02020603050405020304" pitchFamily="18" charset="0"/>
                <a:cs typeface="Times New Roman" panose="02020603050405020304" pitchFamily="18" charset="0"/>
              </a:rPr>
              <a:t>multiple execution of this code should generate the same results</a:t>
            </a:r>
            <a:r>
              <a:rPr lang="en-US" altLang="zh-CN">
                <a:latin typeface="Times New Roman" panose="02020603050405020304" pitchFamily="18" charset="0"/>
                <a:cs typeface="Times New Roman" panose="02020603050405020304" pitchFamily="18" charset="0"/>
              </a:rPr>
              <a:t> (a=b is allowed, a=a+1 is not).</a:t>
            </a:r>
          </a:p>
          <a:p>
            <a:pPr>
              <a:lnSpc>
                <a:spcPct val="150000"/>
              </a:lnSpc>
            </a:pPr>
            <a:r>
              <a:rPr lang="en-US" altLang="zh-CN">
                <a:latin typeface="Times New Roman" panose="02020603050405020304" pitchFamily="18" charset="0"/>
                <a:cs typeface="Times New Roman" panose="02020603050405020304" pitchFamily="18" charset="0"/>
              </a:rPr>
              <a:t>• </a:t>
            </a:r>
            <a:r>
              <a:rPr lang="en-US" altLang="zh-CN" u="sng">
                <a:latin typeface="Times New Roman" panose="02020603050405020304" pitchFamily="18" charset="0"/>
                <a:cs typeface="Times New Roman" panose="02020603050405020304" pitchFamily="18" charset="0"/>
              </a:rPr>
              <a:t>Loops cannot be merged when they contain FIFO accesses</a:t>
            </a:r>
            <a:r>
              <a:rPr lang="en-US" altLang="zh-CN">
                <a:latin typeface="Times New Roman" panose="02020603050405020304" pitchFamily="18" charset="0"/>
                <a:cs typeface="Times New Roman" panose="02020603050405020304" pitchFamily="18" charset="0"/>
              </a:rPr>
              <a:t>: merging would change the order of the reads and writes from a FIFO: these must always occur in sequence.</a:t>
            </a:r>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8001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B7EBCF6-5718-4333-BDE1-A9865B0B2506}"/>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Latency</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931A7C30-5A3E-4D91-980C-0B52CFBB15D5}"/>
              </a:ext>
            </a:extLst>
          </p:cNvPr>
          <p:cNvSpPr txBox="1"/>
          <p:nvPr/>
        </p:nvSpPr>
        <p:spPr>
          <a:xfrm>
            <a:off x="680620" y="1289893"/>
            <a:ext cx="4596230" cy="369332"/>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Flattening Nested Loops</a:t>
            </a:r>
            <a:endParaRPr lang="zh-CN" altLang="en-US" sz="240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68DD90FC-A455-4985-8C04-502232C58925}"/>
              </a:ext>
            </a:extLst>
          </p:cNvPr>
          <p:cNvPicPr>
            <a:picLocks noChangeAspect="1"/>
          </p:cNvPicPr>
          <p:nvPr/>
        </p:nvPicPr>
        <p:blipFill>
          <a:blip r:embed="rId2"/>
          <a:stretch>
            <a:fillRect/>
          </a:stretch>
        </p:blipFill>
        <p:spPr>
          <a:xfrm>
            <a:off x="7496762" y="1289893"/>
            <a:ext cx="4695238" cy="2247619"/>
          </a:xfrm>
          <a:prstGeom prst="rect">
            <a:avLst/>
          </a:prstGeom>
        </p:spPr>
      </p:pic>
      <p:sp>
        <p:nvSpPr>
          <p:cNvPr id="7" name="矩形 6">
            <a:extLst>
              <a:ext uri="{FF2B5EF4-FFF2-40B4-BE49-F238E27FC236}">
                <a16:creationId xmlns:a16="http://schemas.microsoft.com/office/drawing/2014/main" id="{ED99B8A4-ED25-4B29-A882-2DB3AC41BD25}"/>
              </a:ext>
            </a:extLst>
          </p:cNvPr>
          <p:cNvSpPr/>
          <p:nvPr/>
        </p:nvSpPr>
        <p:spPr>
          <a:xfrm>
            <a:off x="7834606" y="3788129"/>
            <a:ext cx="4019550" cy="1477328"/>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It requires one clock cycle to move from an outer loop to an inner loop and from an inner loop to an outer loop.</a:t>
            </a:r>
          </a:p>
          <a:p>
            <a:endParaRPr lang="en-US" altLang="zh-CN">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rPr>
              <a:t>200 extra clock cycles</a:t>
            </a:r>
            <a:endParaRPr lang="zh-CN" altLang="en-US">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98BED9CA-EB9B-4143-B4D4-8514428B45C7}"/>
              </a:ext>
            </a:extLst>
          </p:cNvPr>
          <p:cNvSpPr/>
          <p:nvPr/>
        </p:nvSpPr>
        <p:spPr>
          <a:xfrm>
            <a:off x="680620" y="1909842"/>
            <a:ext cx="6386931" cy="646331"/>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Vivado HLS provides the set_directive_loop_flatten command to </a:t>
            </a:r>
            <a:r>
              <a:rPr lang="en-US" altLang="zh-CN" u="sng">
                <a:latin typeface="Times New Roman" panose="02020603050405020304" pitchFamily="18" charset="0"/>
                <a:cs typeface="Times New Roman" panose="02020603050405020304" pitchFamily="18" charset="0"/>
              </a:rPr>
              <a:t>allow labeled perfect and semi-perfect nested loops to be flattened.</a:t>
            </a:r>
            <a:endParaRPr lang="zh-CN" altLang="en-US" u="sng">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A92AB231-CCAD-462B-8F40-03D85DF891CA}"/>
              </a:ext>
            </a:extLst>
          </p:cNvPr>
          <p:cNvSpPr/>
          <p:nvPr/>
        </p:nvSpPr>
        <p:spPr>
          <a:xfrm>
            <a:off x="680620" y="2898339"/>
            <a:ext cx="6234530" cy="2951064"/>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a:latin typeface="Times New Roman" panose="02020603050405020304" pitchFamily="18" charset="0"/>
                <a:cs typeface="Times New Roman" panose="02020603050405020304" pitchFamily="18" charset="0"/>
              </a:rPr>
              <a:t>Perfect loop nest</a:t>
            </a:r>
            <a:r>
              <a:rPr lang="en-US" altLang="zh-CN">
                <a:latin typeface="Times New Roman" panose="02020603050405020304" pitchFamily="18" charset="0"/>
                <a:cs typeface="Times New Roman" panose="02020603050405020304" pitchFamily="18" charset="0"/>
              </a:rPr>
              <a:t>: only the innermost loop has loop body content, there is </a:t>
            </a:r>
            <a:r>
              <a:rPr lang="en-US" altLang="zh-CN" u="sng">
                <a:latin typeface="Times New Roman" panose="02020603050405020304" pitchFamily="18" charset="0"/>
                <a:cs typeface="Times New Roman" panose="02020603050405020304" pitchFamily="18" charset="0"/>
              </a:rPr>
              <a:t>no logic specified between the loop statements</a:t>
            </a:r>
            <a:r>
              <a:rPr lang="en-US" altLang="zh-CN">
                <a:latin typeface="Times New Roman" panose="02020603050405020304" pitchFamily="18" charset="0"/>
                <a:cs typeface="Times New Roman" panose="02020603050405020304" pitchFamily="18" charset="0"/>
              </a:rPr>
              <a:t> and all the </a:t>
            </a:r>
            <a:r>
              <a:rPr lang="en-US" altLang="zh-CN" u="sng">
                <a:latin typeface="Times New Roman" panose="02020603050405020304" pitchFamily="18" charset="0"/>
                <a:cs typeface="Times New Roman" panose="02020603050405020304" pitchFamily="18" charset="0"/>
              </a:rPr>
              <a:t>loop bounds are constant</a:t>
            </a:r>
            <a:r>
              <a:rPr lang="en-US" altLang="zh-CN">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b="1">
                <a:latin typeface="Times New Roman" panose="02020603050405020304" pitchFamily="18" charset="0"/>
                <a:cs typeface="Times New Roman" panose="02020603050405020304" pitchFamily="18" charset="0"/>
              </a:rPr>
              <a:t>Semi-perfect loop nest</a:t>
            </a:r>
            <a:r>
              <a:rPr lang="en-US" altLang="zh-CN">
                <a:latin typeface="Times New Roman" panose="02020603050405020304" pitchFamily="18" charset="0"/>
                <a:cs typeface="Times New Roman" panose="02020603050405020304" pitchFamily="18" charset="0"/>
              </a:rPr>
              <a:t>: only the innermost loop has loop body content, there is no logic specified between the loop statements but </a:t>
            </a:r>
            <a:r>
              <a:rPr lang="en-US" altLang="zh-CN" u="sng">
                <a:latin typeface="Times New Roman" panose="02020603050405020304" pitchFamily="18" charset="0"/>
                <a:cs typeface="Times New Roman" panose="02020603050405020304" pitchFamily="18" charset="0"/>
              </a:rPr>
              <a:t>the outermost loop bound can be a variable.</a:t>
            </a:r>
            <a:endParaRPr lang="zh-CN" altLang="en-US" u="sng">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31600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41084BC-C726-431C-9456-D67074DB8600}"/>
              </a:ext>
            </a:extLst>
          </p:cNvPr>
          <p:cNvSpPr txBox="1"/>
          <p:nvPr/>
        </p:nvSpPr>
        <p:spPr>
          <a:xfrm>
            <a:off x="2170590" y="3167390"/>
            <a:ext cx="7850820" cy="523220"/>
          </a:xfrm>
          <a:prstGeom prst="rect">
            <a:avLst/>
          </a:prstGeom>
          <a:noFill/>
        </p:spPr>
        <p:txBody>
          <a:bodyPr wrap="square" rtlCol="0">
            <a:spAutoFit/>
          </a:bodyPr>
          <a:lstStyle/>
          <a:p>
            <a:pPr algn="ctr"/>
            <a:r>
              <a:rPr lang="en-US" altLang="zh-CN" sz="2800">
                <a:latin typeface="Times New Roman" panose="02020603050405020304" pitchFamily="18" charset="0"/>
                <a:cs typeface="Times New Roman" panose="02020603050405020304" pitchFamily="18" charset="0"/>
              </a:rPr>
              <a:t>Optimizing the Design: Area</a:t>
            </a:r>
            <a:endParaRPr lang="zh-CN" alt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9612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E39E1A3-F24A-4342-84B4-30FD4ED2BC27}"/>
              </a:ext>
            </a:extLst>
          </p:cNvPr>
          <p:cNvSpPr txBox="1"/>
          <p:nvPr/>
        </p:nvSpPr>
        <p:spPr>
          <a:xfrm>
            <a:off x="680621" y="516056"/>
            <a:ext cx="2195743"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What’s HLS?</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DB00EC12-7049-4A01-8EE2-4D0331B13466}"/>
              </a:ext>
            </a:extLst>
          </p:cNvPr>
          <p:cNvSpPr txBox="1"/>
          <p:nvPr/>
        </p:nvSpPr>
        <p:spPr>
          <a:xfrm>
            <a:off x="680621" y="1420428"/>
            <a:ext cx="10990555" cy="707886"/>
          </a:xfrm>
          <a:prstGeom prst="rect">
            <a:avLst/>
          </a:prstGeom>
          <a:noFill/>
        </p:spPr>
        <p:txBody>
          <a:bodyPr wrap="square" rtlCol="0">
            <a:spAutoFit/>
          </a:bodyPr>
          <a:lstStyle/>
          <a:p>
            <a:r>
              <a:rPr lang="en-US" altLang="zh-CN" sz="2000">
                <a:latin typeface="Times New Roman" panose="02020603050405020304" pitchFamily="18" charset="0"/>
                <a:cs typeface="Times New Roman" panose="02020603050405020304" pitchFamily="18" charset="0"/>
              </a:rPr>
              <a:t>High-Level Synthesis(HLS) tool </a:t>
            </a:r>
            <a:r>
              <a:rPr lang="en-US" altLang="zh-CN" sz="2000" u="sng">
                <a:latin typeface="Times New Roman" panose="02020603050405020304" pitchFamily="18" charset="0"/>
                <a:cs typeface="Times New Roman" panose="02020603050405020304" pitchFamily="18" charset="0"/>
              </a:rPr>
              <a:t>transforms a C specification into a register transfer level(RTL) implementation</a:t>
            </a:r>
            <a:r>
              <a:rPr lang="en-US" altLang="zh-CN" sz="2000">
                <a:latin typeface="Times New Roman" panose="02020603050405020304" pitchFamily="18" charset="0"/>
                <a:cs typeface="Times New Roman" panose="02020603050405020304" pitchFamily="18" charset="0"/>
              </a:rPr>
              <a:t> that you can synthesize into a FPGA.</a:t>
            </a:r>
            <a:endParaRPr lang="zh-CN" altLang="en-US" sz="200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EDBB336C-EBFA-458A-A1B0-558C873F69C4}"/>
              </a:ext>
            </a:extLst>
          </p:cNvPr>
          <p:cNvSpPr txBox="1"/>
          <p:nvPr/>
        </p:nvSpPr>
        <p:spPr>
          <a:xfrm>
            <a:off x="4338776" y="4021801"/>
            <a:ext cx="3514448" cy="523220"/>
          </a:xfrm>
          <a:prstGeom prst="rect">
            <a:avLst/>
          </a:prstGeom>
          <a:noFill/>
        </p:spPr>
        <p:txBody>
          <a:bodyPr wrap="square" rtlCol="0">
            <a:spAutoFit/>
          </a:bodyPr>
          <a:lstStyle/>
          <a:p>
            <a:pPr algn="ctr"/>
            <a:r>
              <a:rPr lang="en-US" altLang="zh-CN" sz="2800">
                <a:latin typeface="Times New Roman" panose="02020603050405020304" pitchFamily="18" charset="0"/>
                <a:cs typeface="Times New Roman" panose="02020603050405020304" pitchFamily="18" charset="0"/>
              </a:rPr>
              <a:t>Is it really that simple?</a:t>
            </a:r>
            <a:endParaRPr lang="zh-CN" alt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7507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C113014-B7D8-4E00-8D7B-CA8A0AD6CB50}"/>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Area</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514A79E8-C5AF-46F9-8383-967EEEBB5441}"/>
              </a:ext>
            </a:extLst>
          </p:cNvPr>
          <p:cNvSpPr txBox="1"/>
          <p:nvPr/>
        </p:nvSpPr>
        <p:spPr>
          <a:xfrm>
            <a:off x="680620" y="1289893"/>
            <a:ext cx="4596230" cy="369332"/>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Data Types and Bit-Widths</a:t>
            </a:r>
            <a:endParaRPr lang="zh-CN" altLang="en-US" sz="240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466ACB-64AB-4E7B-9398-1C8E54EB29DC}"/>
              </a:ext>
            </a:extLst>
          </p:cNvPr>
          <p:cNvSpPr/>
          <p:nvPr/>
        </p:nvSpPr>
        <p:spPr>
          <a:xfrm>
            <a:off x="680619" y="1909842"/>
            <a:ext cx="8263355" cy="646331"/>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The bit-widths of the variables in the C function directly </a:t>
            </a:r>
            <a:r>
              <a:rPr lang="en-US" altLang="zh-CN" u="sng">
                <a:latin typeface="Times New Roman" panose="02020603050405020304" pitchFamily="18" charset="0"/>
                <a:cs typeface="Times New Roman" panose="02020603050405020304" pitchFamily="18" charset="0"/>
              </a:rPr>
              <a:t>impact the size of the storage elements and operators</a:t>
            </a:r>
            <a:r>
              <a:rPr lang="en-US" altLang="zh-CN">
                <a:latin typeface="Times New Roman" panose="02020603050405020304" pitchFamily="18" charset="0"/>
                <a:cs typeface="Times New Roman" panose="02020603050405020304" pitchFamily="18" charset="0"/>
              </a:rPr>
              <a:t> used in the RTL implementation.</a:t>
            </a:r>
            <a:endParaRPr lang="zh-CN" altLang="en-US">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EDB69A7B-746F-43D8-9A5F-428FBCF5732E}"/>
              </a:ext>
            </a:extLst>
          </p:cNvPr>
          <p:cNvSpPr/>
          <p:nvPr/>
        </p:nvSpPr>
        <p:spPr>
          <a:xfrm>
            <a:off x="680618" y="3103573"/>
            <a:ext cx="8558632" cy="2308324"/>
          </a:xfrm>
          <a:prstGeom prst="rect">
            <a:avLst/>
          </a:prstGeom>
        </p:spPr>
        <p:txBody>
          <a:bodyPr wrap="square">
            <a:spAutoFit/>
          </a:bodyPr>
          <a:lstStyle/>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Use the appropriate precision for the data types.</a:t>
            </a:r>
          </a:p>
          <a:p>
            <a:pPr marL="285750" indent="-285750">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Confirm </a:t>
            </a:r>
            <a:r>
              <a:rPr lang="en-US" altLang="zh-CN" u="sng">
                <a:latin typeface="Times New Roman" panose="02020603050405020304" pitchFamily="18" charset="0"/>
                <a:cs typeface="Times New Roman" panose="02020603050405020304" pitchFamily="18" charset="0"/>
              </a:rPr>
              <a:t>the size of any arrays</a:t>
            </a:r>
            <a:r>
              <a:rPr lang="en-US" altLang="zh-CN">
                <a:latin typeface="Times New Roman" panose="02020603050405020304" pitchFamily="18" charset="0"/>
                <a:cs typeface="Times New Roman" panose="02020603050405020304" pitchFamily="18" charset="0"/>
              </a:rPr>
              <a:t> that are to be implemented as RAMs or registers. The area impact of any over-sized elements is wasteful in hardware resources.</a:t>
            </a:r>
          </a:p>
          <a:p>
            <a:pPr marL="285750" indent="-285750">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Pay special attention to multiplications, divisions, modulus or other </a:t>
            </a:r>
            <a:r>
              <a:rPr lang="en-US" altLang="zh-CN" u="sng">
                <a:latin typeface="Times New Roman" panose="02020603050405020304" pitchFamily="18" charset="0"/>
                <a:cs typeface="Times New Roman" panose="02020603050405020304" pitchFamily="18" charset="0"/>
              </a:rPr>
              <a:t>complex arithmetic operations</a:t>
            </a:r>
            <a:r>
              <a:rPr lang="en-US" altLang="zh-CN">
                <a:latin typeface="Times New Roman" panose="02020603050405020304" pitchFamily="18" charset="0"/>
                <a:cs typeface="Times New Roman" panose="02020603050405020304" pitchFamily="18" charset="0"/>
              </a:rPr>
              <a:t>. If these variables are larger than they need to be, they negatively impact both area and performance.</a:t>
            </a:r>
            <a:endParaRPr lang="zh-CN" altLang="en-US">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0770A9B5-334B-493D-8C2B-19D552C46308}"/>
              </a:ext>
            </a:extLst>
          </p:cNvPr>
          <p:cNvSpPr txBox="1"/>
          <p:nvPr/>
        </p:nvSpPr>
        <p:spPr>
          <a:xfrm>
            <a:off x="5528845" y="1289893"/>
            <a:ext cx="2767430" cy="369332"/>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int a;     VS.     ap_int&lt;5&gt;  a;</a:t>
            </a:r>
            <a:endParaRPr lang="zh-CN" alt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5488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C113014-B7D8-4E00-8D7B-CA8A0AD6CB50}"/>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Area</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514A79E8-C5AF-46F9-8383-967EEEBB5441}"/>
              </a:ext>
            </a:extLst>
          </p:cNvPr>
          <p:cNvSpPr txBox="1"/>
          <p:nvPr/>
        </p:nvSpPr>
        <p:spPr>
          <a:xfrm>
            <a:off x="680620" y="1289893"/>
            <a:ext cx="4596230" cy="369332"/>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Function Inlining</a:t>
            </a:r>
            <a:endParaRPr lang="zh-CN" altLang="en-US" sz="240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C36894D8-E316-4A78-AEA4-C37AC10B65CE}"/>
              </a:ext>
            </a:extLst>
          </p:cNvPr>
          <p:cNvSpPr/>
          <p:nvPr/>
        </p:nvSpPr>
        <p:spPr>
          <a:xfrm>
            <a:off x="680620" y="1800136"/>
            <a:ext cx="8053805" cy="646331"/>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Inlining a function may improve area by allowing the components within the function </a:t>
            </a:r>
            <a:r>
              <a:rPr lang="en-US" altLang="zh-CN" u="sng">
                <a:latin typeface="Times New Roman" panose="02020603050405020304" pitchFamily="18" charset="0"/>
                <a:cs typeface="Times New Roman" panose="02020603050405020304" pitchFamily="18" charset="0"/>
              </a:rPr>
              <a:t>to be better shared</a:t>
            </a:r>
            <a:r>
              <a:rPr lang="en-US" altLang="zh-CN">
                <a:latin typeface="Times New Roman" panose="02020603050405020304" pitchFamily="18" charset="0"/>
                <a:cs typeface="Times New Roman" panose="02020603050405020304" pitchFamily="18" charset="0"/>
              </a:rPr>
              <a:t> or optimized with the logic in the calling function.</a:t>
            </a:r>
            <a:endParaRPr lang="zh-CN" altLang="en-US">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2E60174D-64B0-49E8-BA33-C3EC1FD2D3E6}"/>
              </a:ext>
            </a:extLst>
          </p:cNvPr>
          <p:cNvPicPr>
            <a:picLocks noChangeAspect="1"/>
          </p:cNvPicPr>
          <p:nvPr/>
        </p:nvPicPr>
        <p:blipFill>
          <a:blip r:embed="rId2"/>
          <a:stretch>
            <a:fillRect/>
          </a:stretch>
        </p:blipFill>
        <p:spPr>
          <a:xfrm>
            <a:off x="680620" y="2587378"/>
            <a:ext cx="3028571" cy="2504762"/>
          </a:xfrm>
          <a:prstGeom prst="rect">
            <a:avLst/>
          </a:prstGeom>
        </p:spPr>
      </p:pic>
      <p:pic>
        <p:nvPicPr>
          <p:cNvPr id="7" name="图片 6">
            <a:extLst>
              <a:ext uri="{FF2B5EF4-FFF2-40B4-BE49-F238E27FC236}">
                <a16:creationId xmlns:a16="http://schemas.microsoft.com/office/drawing/2014/main" id="{FD2DE17E-84FC-4C9F-93D9-C898516A7782}"/>
              </a:ext>
            </a:extLst>
          </p:cNvPr>
          <p:cNvPicPr>
            <a:picLocks noChangeAspect="1"/>
          </p:cNvPicPr>
          <p:nvPr/>
        </p:nvPicPr>
        <p:blipFill>
          <a:blip r:embed="rId3"/>
          <a:stretch>
            <a:fillRect/>
          </a:stretch>
        </p:blipFill>
        <p:spPr>
          <a:xfrm>
            <a:off x="4229439" y="2587378"/>
            <a:ext cx="5428571" cy="2857143"/>
          </a:xfrm>
          <a:prstGeom prst="rect">
            <a:avLst/>
          </a:prstGeom>
        </p:spPr>
      </p:pic>
      <p:sp>
        <p:nvSpPr>
          <p:cNvPr id="8" name="矩形 7">
            <a:extLst>
              <a:ext uri="{FF2B5EF4-FFF2-40B4-BE49-F238E27FC236}">
                <a16:creationId xmlns:a16="http://schemas.microsoft.com/office/drawing/2014/main" id="{B0DF37B1-BF80-4D43-BF4C-B7B816C1F8C7}"/>
              </a:ext>
            </a:extLst>
          </p:cNvPr>
          <p:cNvSpPr/>
          <p:nvPr/>
        </p:nvSpPr>
        <p:spPr>
          <a:xfrm>
            <a:off x="533400" y="5380672"/>
            <a:ext cx="10534650" cy="646331"/>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Inlining function  </a:t>
            </a:r>
            <a:r>
              <a:rPr lang="en-US" altLang="zh-CN">
                <a:latin typeface="Courier"/>
              </a:rPr>
              <a:t>foo_sub </a:t>
            </a:r>
            <a:r>
              <a:rPr lang="en-US" altLang="zh-CN">
                <a:latin typeface="Times New Roman" panose="02020603050405020304" pitchFamily="18" charset="0"/>
                <a:cs typeface="Times New Roman" panose="02020603050405020304" pitchFamily="18" charset="0"/>
              </a:rPr>
              <a:t>and using the ALLOCATION directive to specify </a:t>
            </a:r>
            <a:r>
              <a:rPr lang="en-US" altLang="zh-CN" u="sng">
                <a:latin typeface="Times New Roman" panose="02020603050405020304" pitchFamily="18" charset="0"/>
                <a:cs typeface="Times New Roman" panose="02020603050405020304" pitchFamily="18" charset="0"/>
              </a:rPr>
              <a:t>only 1 instance</a:t>
            </a:r>
            <a:r>
              <a:rPr lang="en-US" altLang="zh-CN">
                <a:latin typeface="Times New Roman" panose="02020603050405020304" pitchFamily="18" charset="0"/>
                <a:cs typeface="Times New Roman" panose="02020603050405020304" pitchFamily="18" charset="0"/>
              </a:rPr>
              <a:t> of function </a:t>
            </a:r>
            <a:r>
              <a:rPr lang="en-US" altLang="zh-CN">
                <a:latin typeface="Courier"/>
              </a:rPr>
              <a:t>foo </a:t>
            </a:r>
            <a:r>
              <a:rPr lang="en-US" altLang="zh-CN">
                <a:latin typeface="Times New Roman" panose="02020603050405020304" pitchFamily="18" charset="0"/>
                <a:cs typeface="Times New Roman" panose="02020603050405020304" pitchFamily="18" charset="0"/>
              </a:rPr>
              <a:t>is used, results in a design which only has one instance of function foo: </a:t>
            </a:r>
            <a:r>
              <a:rPr lang="en-US" altLang="zh-CN" u="sng">
                <a:latin typeface="Times New Roman" panose="02020603050405020304" pitchFamily="18" charset="0"/>
                <a:cs typeface="Times New Roman" panose="02020603050405020304" pitchFamily="18" charset="0"/>
              </a:rPr>
              <a:t>one-third the area of the example left</a:t>
            </a:r>
            <a:r>
              <a:rPr lang="en-US" altLang="zh-CN">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2914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C113014-B7D8-4E00-8D7B-CA8A0AD6CB50}"/>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Area</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514A79E8-C5AF-46F9-8383-967EEEBB5441}"/>
              </a:ext>
            </a:extLst>
          </p:cNvPr>
          <p:cNvSpPr txBox="1"/>
          <p:nvPr/>
        </p:nvSpPr>
        <p:spPr>
          <a:xfrm>
            <a:off x="680620" y="1289893"/>
            <a:ext cx="4596230" cy="369332"/>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Mapping Many Arrays into One Large Array</a:t>
            </a:r>
            <a:endParaRPr lang="zh-CN" altLang="en-US" sz="240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2C9A3BB0-28C5-47A1-BB61-21C08103BAA1}"/>
              </a:ext>
            </a:extLst>
          </p:cNvPr>
          <p:cNvSpPr/>
          <p:nvPr/>
        </p:nvSpPr>
        <p:spPr>
          <a:xfrm>
            <a:off x="680620" y="1909842"/>
            <a:ext cx="8434806" cy="646331"/>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When there are many small arrays in the C Code, mapping them into a single larger array typically </a:t>
            </a:r>
            <a:r>
              <a:rPr lang="en-US" altLang="zh-CN" u="sng">
                <a:latin typeface="Times New Roman" panose="02020603050405020304" pitchFamily="18" charset="0"/>
                <a:cs typeface="Times New Roman" panose="02020603050405020304" pitchFamily="18" charset="0"/>
              </a:rPr>
              <a:t>reduces the number of block RAM required</a:t>
            </a:r>
            <a:r>
              <a:rPr lang="en-US" altLang="zh-CN">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DF8BA889-2113-4F1E-81FA-2FEF9CC38FA6}"/>
              </a:ext>
            </a:extLst>
          </p:cNvPr>
          <p:cNvSpPr/>
          <p:nvPr/>
        </p:nvSpPr>
        <p:spPr>
          <a:xfrm>
            <a:off x="680620" y="3147666"/>
            <a:ext cx="9730205" cy="2308324"/>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The ARRAY_MAP directive supports two ways of mapping small arrays into a larger one:</a:t>
            </a:r>
          </a:p>
          <a:p>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1">
                <a:latin typeface="Times New Roman" panose="02020603050405020304" pitchFamily="18" charset="0"/>
                <a:cs typeface="Times New Roman" panose="02020603050405020304" pitchFamily="18" charset="0"/>
              </a:rPr>
              <a:t>Horizontal mapping</a:t>
            </a:r>
            <a:r>
              <a:rPr lang="en-US" altLang="zh-CN">
                <a:latin typeface="Times New Roman" panose="02020603050405020304" pitchFamily="18" charset="0"/>
                <a:cs typeface="Times New Roman" panose="02020603050405020304" pitchFamily="18" charset="0"/>
              </a:rPr>
              <a:t>: this corresponds to creating a new array by </a:t>
            </a:r>
            <a:r>
              <a:rPr lang="en-US" altLang="zh-CN" u="sng">
                <a:latin typeface="Times New Roman" panose="02020603050405020304" pitchFamily="18" charset="0"/>
                <a:cs typeface="Times New Roman" panose="02020603050405020304" pitchFamily="18" charset="0"/>
              </a:rPr>
              <a:t>concatenating the original arrays</a:t>
            </a:r>
            <a:r>
              <a:rPr lang="en-US" altLang="zh-CN">
                <a:latin typeface="Times New Roman" panose="02020603050405020304" pitchFamily="18" charset="0"/>
                <a:cs typeface="Times New Roman" panose="02020603050405020304" pitchFamily="18" charset="0"/>
              </a:rPr>
              <a:t>. Physically, this gets implemented as a single array with more elements.</a:t>
            </a:r>
          </a:p>
          <a:p>
            <a:pPr marL="285750" indent="-285750">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1">
                <a:latin typeface="Times New Roman" panose="02020603050405020304" pitchFamily="18" charset="0"/>
                <a:cs typeface="Times New Roman" panose="02020603050405020304" pitchFamily="18" charset="0"/>
              </a:rPr>
              <a:t>Vertical mapping</a:t>
            </a:r>
            <a:r>
              <a:rPr lang="en-US" altLang="zh-CN">
                <a:latin typeface="Times New Roman" panose="02020603050405020304" pitchFamily="18" charset="0"/>
                <a:cs typeface="Times New Roman" panose="02020603050405020304" pitchFamily="18" charset="0"/>
              </a:rPr>
              <a:t>: this corresponds to creating a new array by </a:t>
            </a:r>
            <a:r>
              <a:rPr lang="en-US" altLang="zh-CN" u="sng">
                <a:latin typeface="Times New Roman" panose="02020603050405020304" pitchFamily="18" charset="0"/>
                <a:cs typeface="Times New Roman" panose="02020603050405020304" pitchFamily="18" charset="0"/>
              </a:rPr>
              <a:t>concatenating the original words in the array</a:t>
            </a:r>
            <a:r>
              <a:rPr lang="en-US" altLang="zh-CN">
                <a:latin typeface="Times New Roman" panose="02020603050405020304" pitchFamily="18" charset="0"/>
                <a:cs typeface="Times New Roman" panose="02020603050405020304" pitchFamily="18" charset="0"/>
              </a:rPr>
              <a:t>. Physically, this gets implemented by a single array with a larger bit-width.</a:t>
            </a:r>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7150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C113014-B7D8-4E00-8D7B-CA8A0AD6CB50}"/>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Area</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514A79E8-C5AF-46F9-8383-967EEEBB5441}"/>
              </a:ext>
            </a:extLst>
          </p:cNvPr>
          <p:cNvSpPr txBox="1"/>
          <p:nvPr/>
        </p:nvSpPr>
        <p:spPr>
          <a:xfrm>
            <a:off x="680620" y="1289893"/>
            <a:ext cx="7606130" cy="369332"/>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Mapping Many Arrays into One Large Array: Horizontal mapping</a:t>
            </a:r>
            <a:endParaRPr lang="zh-CN" altLang="en-US" sz="240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F65173E8-3814-47C5-854B-E2149D7A8989}"/>
              </a:ext>
            </a:extLst>
          </p:cNvPr>
          <p:cNvPicPr>
            <a:picLocks noChangeAspect="1"/>
          </p:cNvPicPr>
          <p:nvPr/>
        </p:nvPicPr>
        <p:blipFill>
          <a:blip r:embed="rId2"/>
          <a:stretch>
            <a:fillRect/>
          </a:stretch>
        </p:blipFill>
        <p:spPr>
          <a:xfrm>
            <a:off x="680620" y="1779088"/>
            <a:ext cx="2460806" cy="2038954"/>
          </a:xfrm>
          <a:prstGeom prst="rect">
            <a:avLst/>
          </a:prstGeom>
        </p:spPr>
      </p:pic>
      <p:pic>
        <p:nvPicPr>
          <p:cNvPr id="3" name="图片 2">
            <a:extLst>
              <a:ext uri="{FF2B5EF4-FFF2-40B4-BE49-F238E27FC236}">
                <a16:creationId xmlns:a16="http://schemas.microsoft.com/office/drawing/2014/main" id="{604DC198-898F-41F8-9DAE-2F6C3104D3F0}"/>
              </a:ext>
            </a:extLst>
          </p:cNvPr>
          <p:cNvPicPr>
            <a:picLocks noChangeAspect="1"/>
          </p:cNvPicPr>
          <p:nvPr/>
        </p:nvPicPr>
        <p:blipFill>
          <a:blip r:embed="rId3"/>
          <a:stretch>
            <a:fillRect/>
          </a:stretch>
        </p:blipFill>
        <p:spPr>
          <a:xfrm>
            <a:off x="680620" y="3818042"/>
            <a:ext cx="6400000" cy="2657143"/>
          </a:xfrm>
          <a:prstGeom prst="rect">
            <a:avLst/>
          </a:prstGeom>
        </p:spPr>
      </p:pic>
      <p:pic>
        <p:nvPicPr>
          <p:cNvPr id="7" name="图片 6">
            <a:extLst>
              <a:ext uri="{FF2B5EF4-FFF2-40B4-BE49-F238E27FC236}">
                <a16:creationId xmlns:a16="http://schemas.microsoft.com/office/drawing/2014/main" id="{EFAB9F40-C17B-4E9A-A7D1-547478BCD67C}"/>
              </a:ext>
            </a:extLst>
          </p:cNvPr>
          <p:cNvPicPr>
            <a:picLocks noChangeAspect="1"/>
          </p:cNvPicPr>
          <p:nvPr/>
        </p:nvPicPr>
        <p:blipFill>
          <a:blip r:embed="rId4"/>
          <a:stretch>
            <a:fillRect/>
          </a:stretch>
        </p:blipFill>
        <p:spPr>
          <a:xfrm>
            <a:off x="4775730" y="1779088"/>
            <a:ext cx="7416270" cy="1783262"/>
          </a:xfrm>
          <a:prstGeom prst="rect">
            <a:avLst/>
          </a:prstGeom>
        </p:spPr>
      </p:pic>
      <p:pic>
        <p:nvPicPr>
          <p:cNvPr id="8" name="图片 7">
            <a:extLst>
              <a:ext uri="{FF2B5EF4-FFF2-40B4-BE49-F238E27FC236}">
                <a16:creationId xmlns:a16="http://schemas.microsoft.com/office/drawing/2014/main" id="{8B33FDC0-64BF-474C-AB72-F9F5ECA9481F}"/>
              </a:ext>
            </a:extLst>
          </p:cNvPr>
          <p:cNvPicPr>
            <a:picLocks noChangeAspect="1"/>
          </p:cNvPicPr>
          <p:nvPr/>
        </p:nvPicPr>
        <p:blipFill>
          <a:blip r:embed="rId5"/>
          <a:stretch>
            <a:fillRect/>
          </a:stretch>
        </p:blipFill>
        <p:spPr>
          <a:xfrm>
            <a:off x="8531441" y="3729272"/>
            <a:ext cx="2109702" cy="3128728"/>
          </a:xfrm>
          <a:prstGeom prst="rect">
            <a:avLst/>
          </a:prstGeom>
        </p:spPr>
      </p:pic>
    </p:spTree>
    <p:extLst>
      <p:ext uri="{BB962C8B-B14F-4D97-AF65-F5344CB8AC3E}">
        <p14:creationId xmlns:p14="http://schemas.microsoft.com/office/powerpoint/2010/main" val="1418612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C113014-B7D8-4E00-8D7B-CA8A0AD6CB50}"/>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Area</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514A79E8-C5AF-46F9-8383-967EEEBB5441}"/>
              </a:ext>
            </a:extLst>
          </p:cNvPr>
          <p:cNvSpPr txBox="1"/>
          <p:nvPr/>
        </p:nvSpPr>
        <p:spPr>
          <a:xfrm>
            <a:off x="680620" y="1289893"/>
            <a:ext cx="7606130" cy="369332"/>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Mapping Many Arrays into One Large Array: Horizontal mapping</a:t>
            </a:r>
            <a:endParaRPr lang="zh-CN" altLang="en-US" sz="240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F65173E8-3814-47C5-854B-E2149D7A8989}"/>
              </a:ext>
            </a:extLst>
          </p:cNvPr>
          <p:cNvPicPr>
            <a:picLocks noChangeAspect="1"/>
          </p:cNvPicPr>
          <p:nvPr/>
        </p:nvPicPr>
        <p:blipFill>
          <a:blip r:embed="rId2"/>
          <a:stretch>
            <a:fillRect/>
          </a:stretch>
        </p:blipFill>
        <p:spPr>
          <a:xfrm>
            <a:off x="680620" y="1779088"/>
            <a:ext cx="2460806" cy="2038954"/>
          </a:xfrm>
          <a:prstGeom prst="rect">
            <a:avLst/>
          </a:prstGeom>
        </p:spPr>
      </p:pic>
      <p:pic>
        <p:nvPicPr>
          <p:cNvPr id="6" name="图片 5">
            <a:extLst>
              <a:ext uri="{FF2B5EF4-FFF2-40B4-BE49-F238E27FC236}">
                <a16:creationId xmlns:a16="http://schemas.microsoft.com/office/drawing/2014/main" id="{0C21F751-95A1-469C-B56A-84CF5E45C081}"/>
              </a:ext>
            </a:extLst>
          </p:cNvPr>
          <p:cNvPicPr>
            <a:picLocks noChangeAspect="1"/>
          </p:cNvPicPr>
          <p:nvPr/>
        </p:nvPicPr>
        <p:blipFill>
          <a:blip r:embed="rId3"/>
          <a:stretch>
            <a:fillRect/>
          </a:stretch>
        </p:blipFill>
        <p:spPr>
          <a:xfrm>
            <a:off x="680620" y="3937905"/>
            <a:ext cx="7285714" cy="2590476"/>
          </a:xfrm>
          <a:prstGeom prst="rect">
            <a:avLst/>
          </a:prstGeom>
        </p:spPr>
      </p:pic>
      <p:sp>
        <p:nvSpPr>
          <p:cNvPr id="9" name="矩形 8">
            <a:extLst>
              <a:ext uri="{FF2B5EF4-FFF2-40B4-BE49-F238E27FC236}">
                <a16:creationId xmlns:a16="http://schemas.microsoft.com/office/drawing/2014/main" id="{9CD084F3-5590-48A1-BD61-CA27AE753DB4}"/>
              </a:ext>
            </a:extLst>
          </p:cNvPr>
          <p:cNvSpPr/>
          <p:nvPr/>
        </p:nvSpPr>
        <p:spPr>
          <a:xfrm>
            <a:off x="3752850" y="4476750"/>
            <a:ext cx="695325" cy="4857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02424B27-40D6-437D-ACD8-8B517D6D75E2}"/>
              </a:ext>
            </a:extLst>
          </p:cNvPr>
          <p:cNvSpPr/>
          <p:nvPr/>
        </p:nvSpPr>
        <p:spPr>
          <a:xfrm>
            <a:off x="7105650" y="4695825"/>
            <a:ext cx="860684" cy="266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11642CAF-B1A0-43BD-B75B-203AC22ABAF5}"/>
              </a:ext>
            </a:extLst>
          </p:cNvPr>
          <p:cNvPicPr>
            <a:picLocks noChangeAspect="1"/>
          </p:cNvPicPr>
          <p:nvPr/>
        </p:nvPicPr>
        <p:blipFill>
          <a:blip r:embed="rId4"/>
          <a:stretch>
            <a:fillRect/>
          </a:stretch>
        </p:blipFill>
        <p:spPr>
          <a:xfrm>
            <a:off x="4487238" y="2162174"/>
            <a:ext cx="7704762" cy="2171429"/>
          </a:xfrm>
          <a:prstGeom prst="rect">
            <a:avLst/>
          </a:prstGeom>
        </p:spPr>
      </p:pic>
    </p:spTree>
    <p:extLst>
      <p:ext uri="{BB962C8B-B14F-4D97-AF65-F5344CB8AC3E}">
        <p14:creationId xmlns:p14="http://schemas.microsoft.com/office/powerpoint/2010/main" val="3780238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C113014-B7D8-4E00-8D7B-CA8A0AD6CB50}"/>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Area</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514A79E8-C5AF-46F9-8383-967EEEBB5441}"/>
              </a:ext>
            </a:extLst>
          </p:cNvPr>
          <p:cNvSpPr txBox="1"/>
          <p:nvPr/>
        </p:nvSpPr>
        <p:spPr>
          <a:xfrm>
            <a:off x="680620" y="1289893"/>
            <a:ext cx="7606130" cy="369332"/>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Mapping Many Arrays into One Large Array: Vertical mapping</a:t>
            </a:r>
            <a:endParaRPr lang="zh-CN" altLang="en-US" sz="240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D3399078-8E85-4F57-AAD5-FB851FD4C17D}"/>
              </a:ext>
            </a:extLst>
          </p:cNvPr>
          <p:cNvSpPr/>
          <p:nvPr/>
        </p:nvSpPr>
        <p:spPr>
          <a:xfrm>
            <a:off x="680619" y="1757660"/>
            <a:ext cx="9615905" cy="369332"/>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In vertical mapping, arrays are concatenated by to produce an array with </a:t>
            </a:r>
            <a:r>
              <a:rPr lang="en-US" altLang="zh-CN" u="sng">
                <a:latin typeface="Times New Roman" panose="02020603050405020304" pitchFamily="18" charset="0"/>
                <a:cs typeface="Times New Roman" panose="02020603050405020304" pitchFamily="18" charset="0"/>
              </a:rPr>
              <a:t>higher bit-widths</a:t>
            </a:r>
            <a:r>
              <a:rPr lang="en-US" altLang="zh-CN">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4E916DA9-9F82-448F-99A1-78A4B027BAE6}"/>
              </a:ext>
            </a:extLst>
          </p:cNvPr>
          <p:cNvPicPr>
            <a:picLocks noChangeAspect="1"/>
          </p:cNvPicPr>
          <p:nvPr/>
        </p:nvPicPr>
        <p:blipFill>
          <a:blip r:embed="rId2"/>
          <a:stretch>
            <a:fillRect/>
          </a:stretch>
        </p:blipFill>
        <p:spPr>
          <a:xfrm>
            <a:off x="680619" y="2175783"/>
            <a:ext cx="5973788" cy="2517199"/>
          </a:xfrm>
          <a:prstGeom prst="rect">
            <a:avLst/>
          </a:prstGeom>
        </p:spPr>
      </p:pic>
      <p:pic>
        <p:nvPicPr>
          <p:cNvPr id="8" name="图片 7">
            <a:extLst>
              <a:ext uri="{FF2B5EF4-FFF2-40B4-BE49-F238E27FC236}">
                <a16:creationId xmlns:a16="http://schemas.microsoft.com/office/drawing/2014/main" id="{71961367-1BE2-4231-99F9-8C18296DEEF6}"/>
              </a:ext>
            </a:extLst>
          </p:cNvPr>
          <p:cNvPicPr>
            <a:picLocks noChangeAspect="1"/>
          </p:cNvPicPr>
          <p:nvPr/>
        </p:nvPicPr>
        <p:blipFill>
          <a:blip r:embed="rId3"/>
          <a:stretch>
            <a:fillRect/>
          </a:stretch>
        </p:blipFill>
        <p:spPr>
          <a:xfrm>
            <a:off x="680619" y="4848469"/>
            <a:ext cx="6657143" cy="1952381"/>
          </a:xfrm>
          <a:prstGeom prst="rect">
            <a:avLst/>
          </a:prstGeom>
        </p:spPr>
      </p:pic>
      <p:pic>
        <p:nvPicPr>
          <p:cNvPr id="12" name="图片 11">
            <a:extLst>
              <a:ext uri="{FF2B5EF4-FFF2-40B4-BE49-F238E27FC236}">
                <a16:creationId xmlns:a16="http://schemas.microsoft.com/office/drawing/2014/main" id="{F957E320-EB9A-43E0-9503-8B3F85A76048}"/>
              </a:ext>
            </a:extLst>
          </p:cNvPr>
          <p:cNvPicPr>
            <a:picLocks noChangeAspect="1"/>
          </p:cNvPicPr>
          <p:nvPr/>
        </p:nvPicPr>
        <p:blipFill>
          <a:blip r:embed="rId4"/>
          <a:stretch>
            <a:fillRect/>
          </a:stretch>
        </p:blipFill>
        <p:spPr>
          <a:xfrm>
            <a:off x="7753571" y="3162431"/>
            <a:ext cx="3542857" cy="2095238"/>
          </a:xfrm>
          <a:prstGeom prst="rect">
            <a:avLst/>
          </a:prstGeom>
        </p:spPr>
      </p:pic>
    </p:spTree>
    <p:extLst>
      <p:ext uri="{BB962C8B-B14F-4D97-AF65-F5344CB8AC3E}">
        <p14:creationId xmlns:p14="http://schemas.microsoft.com/office/powerpoint/2010/main" val="1513031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C113014-B7D8-4E00-8D7B-CA8A0AD6CB50}"/>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Area</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514A79E8-C5AF-46F9-8383-967EEEBB5441}"/>
              </a:ext>
            </a:extLst>
          </p:cNvPr>
          <p:cNvSpPr txBox="1"/>
          <p:nvPr/>
        </p:nvSpPr>
        <p:spPr>
          <a:xfrm>
            <a:off x="680621" y="1270843"/>
            <a:ext cx="7606130" cy="369332"/>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Array Reshaping</a:t>
            </a:r>
            <a:endParaRPr lang="zh-CN" altLang="en-US" sz="240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8EBA8055-8DAD-405B-8905-AD92923D8224}"/>
              </a:ext>
            </a:extLst>
          </p:cNvPr>
          <p:cNvSpPr/>
          <p:nvPr/>
        </p:nvSpPr>
        <p:spPr>
          <a:xfrm>
            <a:off x="680620" y="1775936"/>
            <a:ext cx="10482679" cy="646331"/>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The ARRAY_RESHAPE directive allows more data to be accessed in a single clock cycle. In cases where more data can be accessed in a single clock cycle.</a:t>
            </a:r>
            <a:endParaRPr lang="zh-CN" altLang="en-US">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5242E9D8-910E-4B3A-872B-96952FE4F324}"/>
              </a:ext>
            </a:extLst>
          </p:cNvPr>
          <p:cNvPicPr>
            <a:picLocks noChangeAspect="1"/>
          </p:cNvPicPr>
          <p:nvPr/>
        </p:nvPicPr>
        <p:blipFill>
          <a:blip r:embed="rId3"/>
          <a:stretch>
            <a:fillRect/>
          </a:stretch>
        </p:blipFill>
        <p:spPr>
          <a:xfrm>
            <a:off x="680620" y="2558028"/>
            <a:ext cx="6161905" cy="1800000"/>
          </a:xfrm>
          <a:prstGeom prst="rect">
            <a:avLst/>
          </a:prstGeom>
        </p:spPr>
      </p:pic>
      <p:pic>
        <p:nvPicPr>
          <p:cNvPr id="10" name="图片 9">
            <a:extLst>
              <a:ext uri="{FF2B5EF4-FFF2-40B4-BE49-F238E27FC236}">
                <a16:creationId xmlns:a16="http://schemas.microsoft.com/office/drawing/2014/main" id="{26B1906F-A1A1-465E-85BE-0C3A47F1560E}"/>
              </a:ext>
            </a:extLst>
          </p:cNvPr>
          <p:cNvPicPr>
            <a:picLocks noChangeAspect="1"/>
          </p:cNvPicPr>
          <p:nvPr/>
        </p:nvPicPr>
        <p:blipFill>
          <a:blip r:embed="rId4"/>
          <a:stretch>
            <a:fillRect/>
          </a:stretch>
        </p:blipFill>
        <p:spPr>
          <a:xfrm>
            <a:off x="680620" y="4406092"/>
            <a:ext cx="6571781" cy="2451908"/>
          </a:xfrm>
          <a:prstGeom prst="rect">
            <a:avLst/>
          </a:prstGeom>
        </p:spPr>
      </p:pic>
      <p:sp>
        <p:nvSpPr>
          <p:cNvPr id="13" name="矩形 12">
            <a:extLst>
              <a:ext uri="{FF2B5EF4-FFF2-40B4-BE49-F238E27FC236}">
                <a16:creationId xmlns:a16="http://schemas.microsoft.com/office/drawing/2014/main" id="{F3AF19F2-312B-432A-929D-0BCB75A59D43}"/>
              </a:ext>
            </a:extLst>
          </p:cNvPr>
          <p:cNvSpPr/>
          <p:nvPr/>
        </p:nvSpPr>
        <p:spPr>
          <a:xfrm>
            <a:off x="8286751" y="3619364"/>
            <a:ext cx="3357980" cy="923330"/>
          </a:xfrm>
          <a:prstGeom prst="rect">
            <a:avLst/>
          </a:prstGeom>
        </p:spPr>
        <p:txBody>
          <a:bodyPr wrap="square">
            <a:spAutoFit/>
          </a:bodyPr>
          <a:lstStyle/>
          <a:p>
            <a:r>
              <a:rPr lang="en-US" altLang="zh-CN" b="1">
                <a:latin typeface="Times New Roman" panose="02020603050405020304" pitchFamily="18" charset="0"/>
                <a:cs typeface="Times New Roman" panose="02020603050405020304" pitchFamily="18" charset="0"/>
              </a:rPr>
              <a:t>Q</a:t>
            </a:r>
            <a:r>
              <a:rPr lang="en-US" altLang="zh-CN">
                <a:latin typeface="Times New Roman" panose="02020603050405020304" pitchFamily="18" charset="0"/>
                <a:cs typeface="Times New Roman" panose="02020603050405020304" pitchFamily="18" charset="0"/>
              </a:rPr>
              <a:t>: What’s the difference between Array Reshaping and </a:t>
            </a:r>
            <a:r>
              <a:rPr lang="en-US" altLang="zh-CN">
                <a:latin typeface="Times New Roman" panose="02020603050405020304" pitchFamily="18" charset="0"/>
                <a:cs typeface="Times New Roman" panose="02020603050405020304" pitchFamily="18" charset="0"/>
                <a:hlinkClick r:id="rId5" action="ppaction://hlinksldjump"/>
              </a:rPr>
              <a:t>Array Partitioning</a:t>
            </a:r>
            <a:r>
              <a:rPr lang="en-US" altLang="zh-CN">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30553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C113014-B7D8-4E00-8D7B-CA8A0AD6CB50}"/>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Area</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514A79E8-C5AF-46F9-8383-967EEEBB5441}"/>
              </a:ext>
            </a:extLst>
          </p:cNvPr>
          <p:cNvSpPr txBox="1"/>
          <p:nvPr/>
        </p:nvSpPr>
        <p:spPr>
          <a:xfrm>
            <a:off x="680621" y="1270843"/>
            <a:ext cx="7606130" cy="369332"/>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Function Instantiation</a:t>
            </a:r>
            <a:endParaRPr lang="zh-CN" altLang="en-US" sz="240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B63985D6-9AAD-45C3-B8C7-F3603BAD1344}"/>
              </a:ext>
            </a:extLst>
          </p:cNvPr>
          <p:cNvSpPr/>
          <p:nvPr/>
        </p:nvSpPr>
        <p:spPr>
          <a:xfrm>
            <a:off x="680621" y="1871742"/>
            <a:ext cx="10277475" cy="923330"/>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Function instantiation is an optimization technique that has the area benefits of maintaining the function hierarchy but provides an additional powerful option: </a:t>
            </a:r>
            <a:r>
              <a:rPr lang="en-US" altLang="zh-CN" u="sng">
                <a:latin typeface="Times New Roman" panose="02020603050405020304" pitchFamily="18" charset="0"/>
                <a:cs typeface="Times New Roman" panose="02020603050405020304" pitchFamily="18" charset="0"/>
              </a:rPr>
              <a:t>performing targeted local optimizations on specific instances of a function</a:t>
            </a:r>
            <a:r>
              <a:rPr lang="en-US" altLang="zh-CN">
                <a:latin typeface="Times New Roman" panose="02020603050405020304" pitchFamily="18" charset="0"/>
                <a:cs typeface="Times New Roman" panose="02020603050405020304" pitchFamily="18" charset="0"/>
              </a:rPr>
              <a:t>.</a:t>
            </a:r>
            <a:endParaRPr lang="zh-CN" altLang="en-US">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5A149FD4-C5A8-4CB5-94C3-9528345438CC}"/>
              </a:ext>
            </a:extLst>
          </p:cNvPr>
          <p:cNvPicPr>
            <a:picLocks noChangeAspect="1"/>
          </p:cNvPicPr>
          <p:nvPr/>
        </p:nvPicPr>
        <p:blipFill>
          <a:blip r:embed="rId3"/>
          <a:stretch>
            <a:fillRect/>
          </a:stretch>
        </p:blipFill>
        <p:spPr>
          <a:xfrm>
            <a:off x="680621" y="3026639"/>
            <a:ext cx="4952381" cy="3533333"/>
          </a:xfrm>
          <a:prstGeom prst="rect">
            <a:avLst/>
          </a:prstGeom>
        </p:spPr>
      </p:pic>
      <p:pic>
        <p:nvPicPr>
          <p:cNvPr id="11" name="图片 10">
            <a:extLst>
              <a:ext uri="{FF2B5EF4-FFF2-40B4-BE49-F238E27FC236}">
                <a16:creationId xmlns:a16="http://schemas.microsoft.com/office/drawing/2014/main" id="{1D04A950-AF25-463F-8DE4-511514D57F03}"/>
              </a:ext>
            </a:extLst>
          </p:cNvPr>
          <p:cNvPicPr>
            <a:picLocks noChangeAspect="1"/>
          </p:cNvPicPr>
          <p:nvPr/>
        </p:nvPicPr>
        <p:blipFill>
          <a:blip r:embed="rId4"/>
          <a:stretch>
            <a:fillRect/>
          </a:stretch>
        </p:blipFill>
        <p:spPr>
          <a:xfrm>
            <a:off x="5878602" y="3407590"/>
            <a:ext cx="2980952" cy="2771429"/>
          </a:xfrm>
          <a:prstGeom prst="rect">
            <a:avLst/>
          </a:prstGeom>
        </p:spPr>
      </p:pic>
      <p:sp>
        <p:nvSpPr>
          <p:cNvPr id="12" name="矩形 11">
            <a:extLst>
              <a:ext uri="{FF2B5EF4-FFF2-40B4-BE49-F238E27FC236}">
                <a16:creationId xmlns:a16="http://schemas.microsoft.com/office/drawing/2014/main" id="{E50CF0E7-4917-4012-AB0E-5D5B8D9D8A96}"/>
              </a:ext>
            </a:extLst>
          </p:cNvPr>
          <p:cNvSpPr/>
          <p:nvPr/>
        </p:nvSpPr>
        <p:spPr>
          <a:xfrm>
            <a:off x="8859554" y="4193139"/>
            <a:ext cx="3401171" cy="1200329"/>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The FUNCTION_INSTANTIATE optimization allows each instance to be independently optimized, reducing the functionality and area.</a:t>
            </a:r>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55376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C113014-B7D8-4E00-8D7B-CA8A0AD6CB50}"/>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Area</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514A79E8-C5AF-46F9-8383-967EEEBB5441}"/>
              </a:ext>
            </a:extLst>
          </p:cNvPr>
          <p:cNvSpPr txBox="1"/>
          <p:nvPr/>
        </p:nvSpPr>
        <p:spPr>
          <a:xfrm>
            <a:off x="680621" y="1270843"/>
            <a:ext cx="7606130" cy="369332"/>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Limiting the Number of Operators</a:t>
            </a:r>
            <a:endParaRPr lang="zh-CN" altLang="en-US" sz="240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A1C33629-E5DA-4A34-8A46-575B8864EA74}"/>
              </a:ext>
            </a:extLst>
          </p:cNvPr>
          <p:cNvSpPr/>
          <p:nvPr/>
        </p:nvSpPr>
        <p:spPr>
          <a:xfrm>
            <a:off x="680621" y="1871742"/>
            <a:ext cx="9610725" cy="923330"/>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Limiting the number of operators in a design is a useful technique to reduce the area: </a:t>
            </a:r>
            <a:r>
              <a:rPr lang="en-US" altLang="zh-CN" u="sng">
                <a:latin typeface="Times New Roman" panose="02020603050405020304" pitchFamily="18" charset="0"/>
                <a:cs typeface="Times New Roman" panose="02020603050405020304" pitchFamily="18" charset="0"/>
              </a:rPr>
              <a:t>it helps reduce area by forcing sharing of the operations.</a:t>
            </a:r>
            <a:r>
              <a:rPr lang="en-US" altLang="zh-CN"/>
              <a:t> </a:t>
            </a:r>
            <a:r>
              <a:rPr lang="en-US" altLang="zh-CN">
                <a:latin typeface="Times New Roman" panose="02020603050405020304" pitchFamily="18" charset="0"/>
                <a:cs typeface="Times New Roman" panose="02020603050405020304" pitchFamily="18" charset="0"/>
              </a:rPr>
              <a:t>The ALLOCATION directive allows you to limit how many operators, or cores or functions are used in a design.</a:t>
            </a:r>
            <a:endParaRPr lang="zh-CN" altLang="en-US" u="sng">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5B35EDA2-2776-4D96-8CC3-9572D1CB7FF7}"/>
              </a:ext>
            </a:extLst>
          </p:cNvPr>
          <p:cNvPicPr>
            <a:picLocks noChangeAspect="1"/>
          </p:cNvPicPr>
          <p:nvPr/>
        </p:nvPicPr>
        <p:blipFill>
          <a:blip r:embed="rId3"/>
          <a:stretch>
            <a:fillRect/>
          </a:stretch>
        </p:blipFill>
        <p:spPr>
          <a:xfrm>
            <a:off x="680621" y="3205307"/>
            <a:ext cx="5971429" cy="2314286"/>
          </a:xfrm>
          <a:prstGeom prst="rect">
            <a:avLst/>
          </a:prstGeom>
        </p:spPr>
      </p:pic>
      <p:sp>
        <p:nvSpPr>
          <p:cNvPr id="7" name="矩形 6">
            <a:extLst>
              <a:ext uri="{FF2B5EF4-FFF2-40B4-BE49-F238E27FC236}">
                <a16:creationId xmlns:a16="http://schemas.microsoft.com/office/drawing/2014/main" id="{289E60B2-322A-4321-AF32-4AE0C8DAA58E}"/>
              </a:ext>
            </a:extLst>
          </p:cNvPr>
          <p:cNvSpPr/>
          <p:nvPr/>
        </p:nvSpPr>
        <p:spPr>
          <a:xfrm>
            <a:off x="6819900" y="3623786"/>
            <a:ext cx="4810125" cy="1477328"/>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The ALLOCATION directive, like all directives, is specified inside a scope: a function, a loop or a region. The config_bind configuration allows the operators to be minimized </a:t>
            </a:r>
            <a:r>
              <a:rPr lang="en-US" altLang="zh-CN" u="sng">
                <a:latin typeface="Times New Roman" panose="02020603050405020304" pitchFamily="18" charset="0"/>
                <a:cs typeface="Times New Roman" panose="02020603050405020304" pitchFamily="18" charset="0"/>
              </a:rPr>
              <a:t>throughout the entire design.</a:t>
            </a:r>
            <a:endParaRPr lang="zh-CN" altLang="en-US" u="sng">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5548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C113014-B7D8-4E00-8D7B-CA8A0AD6CB50}"/>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Area</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514A79E8-C5AF-46F9-8383-967EEEBB5441}"/>
              </a:ext>
            </a:extLst>
          </p:cNvPr>
          <p:cNvSpPr txBox="1"/>
          <p:nvPr/>
        </p:nvSpPr>
        <p:spPr>
          <a:xfrm>
            <a:off x="680621" y="1270843"/>
            <a:ext cx="7606130" cy="369332"/>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Controlling the Hardware Cores</a:t>
            </a:r>
            <a:endParaRPr lang="zh-CN" altLang="en-US" sz="240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8FB7FD34-E336-4A91-935F-CBCFA317DCA1}"/>
              </a:ext>
            </a:extLst>
          </p:cNvPr>
          <p:cNvSpPr/>
          <p:nvPr/>
        </p:nvSpPr>
        <p:spPr>
          <a:xfrm>
            <a:off x="680621" y="1871742"/>
            <a:ext cx="10730329" cy="923330"/>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When synthesis is performed, Vivado HLS uses the timing constraints specified by the clock, the delays specified by the target device together with any directives specified by you, to determine which core is used to implement the operators.</a:t>
            </a:r>
            <a:endParaRPr lang="zh-CN" altLang="en-US">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934815ED-CBAE-401D-8AF2-92E140A1433C}"/>
              </a:ext>
            </a:extLst>
          </p:cNvPr>
          <p:cNvPicPr>
            <a:picLocks noChangeAspect="1"/>
          </p:cNvPicPr>
          <p:nvPr/>
        </p:nvPicPr>
        <p:blipFill>
          <a:blip r:embed="rId3"/>
          <a:stretch>
            <a:fillRect/>
          </a:stretch>
        </p:blipFill>
        <p:spPr>
          <a:xfrm>
            <a:off x="680621" y="3429000"/>
            <a:ext cx="4180952" cy="1790476"/>
          </a:xfrm>
          <a:prstGeom prst="rect">
            <a:avLst/>
          </a:prstGeom>
        </p:spPr>
      </p:pic>
      <p:pic>
        <p:nvPicPr>
          <p:cNvPr id="9" name="图片 8">
            <a:extLst>
              <a:ext uri="{FF2B5EF4-FFF2-40B4-BE49-F238E27FC236}">
                <a16:creationId xmlns:a16="http://schemas.microsoft.com/office/drawing/2014/main" id="{30C23D3B-6510-4770-B7DF-A52C41FB70F8}"/>
              </a:ext>
            </a:extLst>
          </p:cNvPr>
          <p:cNvPicPr>
            <a:picLocks noChangeAspect="1"/>
          </p:cNvPicPr>
          <p:nvPr/>
        </p:nvPicPr>
        <p:blipFill>
          <a:blip r:embed="rId4"/>
          <a:stretch>
            <a:fillRect/>
          </a:stretch>
        </p:blipFill>
        <p:spPr>
          <a:xfrm>
            <a:off x="5879060" y="3176619"/>
            <a:ext cx="5304762" cy="2295238"/>
          </a:xfrm>
          <a:prstGeom prst="rect">
            <a:avLst/>
          </a:prstGeom>
        </p:spPr>
      </p:pic>
      <p:sp>
        <p:nvSpPr>
          <p:cNvPr id="10" name="矩形 9">
            <a:extLst>
              <a:ext uri="{FF2B5EF4-FFF2-40B4-BE49-F238E27FC236}">
                <a16:creationId xmlns:a16="http://schemas.microsoft.com/office/drawing/2014/main" id="{65481463-8611-43AB-9405-9AF1CBAD9B24}"/>
              </a:ext>
            </a:extLst>
          </p:cNvPr>
          <p:cNvSpPr/>
          <p:nvPr/>
        </p:nvSpPr>
        <p:spPr>
          <a:xfrm>
            <a:off x="5495231" y="5705645"/>
            <a:ext cx="6072419" cy="923330"/>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This ensures that the operation is implemented using a DSP48 primitive in the final design - by default, add operations are implemented using LUTs.</a:t>
            </a:r>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5589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9E166A6-AF79-4818-BAE4-6DBCFC0778DA}"/>
              </a:ext>
            </a:extLst>
          </p:cNvPr>
          <p:cNvSpPr txBox="1"/>
          <p:nvPr/>
        </p:nvSpPr>
        <p:spPr>
          <a:xfrm>
            <a:off x="680621" y="516056"/>
            <a:ext cx="2195743"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Why HLS?</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0E42A865-7109-44A3-B767-2DB8647D1450}"/>
              </a:ext>
            </a:extLst>
          </p:cNvPr>
          <p:cNvSpPr txBox="1"/>
          <p:nvPr/>
        </p:nvSpPr>
        <p:spPr>
          <a:xfrm>
            <a:off x="680621" y="1536174"/>
            <a:ext cx="11144435" cy="4807535"/>
          </a:xfrm>
          <a:prstGeom prst="rect">
            <a:avLst/>
          </a:prstGeom>
          <a:noFill/>
        </p:spPr>
        <p:txBody>
          <a:bodyPr wrap="square" rtlCol="0">
            <a:spAutoFit/>
          </a:bodyPr>
          <a:lstStyle/>
          <a:p>
            <a:r>
              <a:rPr lang="en-US" altLang="zh-CN" sz="2000">
                <a:latin typeface="Times New Roman" panose="02020603050405020304" pitchFamily="18" charset="0"/>
                <a:cs typeface="Times New Roman" panose="02020603050405020304" pitchFamily="18" charset="0"/>
              </a:rPr>
              <a:t>High-level synthesis bridges hardware and software domains, providing the following primary benefits:</a:t>
            </a:r>
          </a:p>
          <a:p>
            <a:endParaRPr lang="en-US" altLang="zh-CN" sz="200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Improved productivity for hardware designers.</a:t>
            </a:r>
          </a:p>
          <a:p>
            <a:pPr marL="285750" indent="-285750">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Improved system performance for software designers.</a:t>
            </a:r>
          </a:p>
          <a:p>
            <a:pPr marL="285750" indent="-285750">
              <a:buFont typeface="Arial" panose="020B0604020202020204" pitchFamily="34" charset="0"/>
              <a:buChar char="•"/>
            </a:pPr>
            <a:endParaRPr lang="en-US" altLang="zh-CN" sz="2000">
              <a:latin typeface="Times New Roman" panose="02020603050405020304" pitchFamily="18" charset="0"/>
              <a:cs typeface="Times New Roman" panose="02020603050405020304" pitchFamily="18" charset="0"/>
            </a:endParaRPr>
          </a:p>
          <a:p>
            <a:r>
              <a:rPr lang="en-US" altLang="zh-CN" sz="2000">
                <a:latin typeface="Times New Roman" panose="02020603050405020304" pitchFamily="18" charset="0"/>
                <a:cs typeface="Times New Roman" panose="02020603050405020304" pitchFamily="18" charset="0"/>
              </a:rPr>
              <a:t>Using a high-level synthesis design methodology allows you to:</a:t>
            </a:r>
          </a:p>
          <a:p>
            <a:endParaRPr lang="en-US" altLang="zh-CN" sz="200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Develop algorithms at the C-level.</a:t>
            </a:r>
          </a:p>
          <a:p>
            <a:pPr marL="285750" indent="-285750">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Verify at the C-level.</a:t>
            </a:r>
          </a:p>
          <a:p>
            <a:pPr marL="285750" indent="-285750">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Control the C synthesis process through optimization directives.</a:t>
            </a:r>
          </a:p>
          <a:p>
            <a:pPr marL="285750" indent="-285750">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Create multiple implementations from the C source code using optimization directives.</a:t>
            </a:r>
          </a:p>
          <a:p>
            <a:pPr marL="285750" indent="-285750">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Create readable and portable C source code.</a:t>
            </a:r>
            <a:endParaRPr lang="zh-CN" alt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05518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C113014-B7D8-4E00-8D7B-CA8A0AD6CB50}"/>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Area</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514A79E8-C5AF-46F9-8383-967EEEBB5441}"/>
              </a:ext>
            </a:extLst>
          </p:cNvPr>
          <p:cNvSpPr txBox="1"/>
          <p:nvPr/>
        </p:nvSpPr>
        <p:spPr>
          <a:xfrm>
            <a:off x="680621" y="1270843"/>
            <a:ext cx="7606130" cy="369332"/>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Globally Optimizing Hardware Cores</a:t>
            </a:r>
            <a:endParaRPr lang="zh-CN" altLang="en-US" sz="240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2EB8ECBA-6D46-4922-974B-43DEE682D6D5}"/>
              </a:ext>
            </a:extLst>
          </p:cNvPr>
          <p:cNvSpPr/>
          <p:nvPr/>
        </p:nvSpPr>
        <p:spPr>
          <a:xfrm>
            <a:off x="680621" y="1871742"/>
            <a:ext cx="10006429" cy="646331"/>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The</a:t>
            </a:r>
            <a:r>
              <a:rPr lang="en-US" altLang="zh-CN">
                <a:latin typeface="SegoeUI"/>
              </a:rPr>
              <a:t>  </a:t>
            </a:r>
            <a:r>
              <a:rPr lang="en-US" altLang="zh-CN">
                <a:latin typeface="Courier"/>
              </a:rPr>
              <a:t>config_bind </a:t>
            </a:r>
            <a:r>
              <a:rPr lang="en-US" altLang="zh-CN">
                <a:latin typeface="Times New Roman" panose="02020603050405020304" pitchFamily="18" charset="0"/>
                <a:cs typeface="Times New Roman" panose="02020603050405020304" pitchFamily="18" charset="0"/>
              </a:rPr>
              <a:t>configuration provides control over the binding process. The configuration allows you to </a:t>
            </a:r>
            <a:r>
              <a:rPr lang="en-US" altLang="zh-CN" u="sng">
                <a:latin typeface="Times New Roman" panose="02020603050405020304" pitchFamily="18" charset="0"/>
                <a:cs typeface="Times New Roman" panose="02020603050405020304" pitchFamily="18" charset="0"/>
              </a:rPr>
              <a:t>direct how much effort is spent when binding cores to operators.</a:t>
            </a:r>
            <a:endParaRPr lang="zh-CN" altLang="en-US" u="sng">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97299975-E0C1-4222-98F6-EF9F839BC079}"/>
              </a:ext>
            </a:extLst>
          </p:cNvPr>
          <p:cNvSpPr/>
          <p:nvPr/>
        </p:nvSpPr>
        <p:spPr>
          <a:xfrm>
            <a:off x="680621" y="2749640"/>
            <a:ext cx="9020175" cy="369332"/>
          </a:xfrm>
          <a:prstGeom prst="rect">
            <a:avLst/>
          </a:prstGeom>
        </p:spPr>
        <p:txBody>
          <a:bodyPr wrap="square">
            <a:spAutoFit/>
          </a:bodyPr>
          <a:lstStyle/>
          <a:p>
            <a:r>
              <a:rPr lang="en-US" altLang="zh-CN">
                <a:latin typeface="Courier"/>
              </a:rPr>
              <a:t>config_bind -effort [low | medium | high] -min_op &lt;list&gt;</a:t>
            </a:r>
            <a:endParaRPr lang="zh-CN" altLang="en-US"/>
          </a:p>
        </p:txBody>
      </p:sp>
      <p:sp>
        <p:nvSpPr>
          <p:cNvPr id="11" name="矩形 10">
            <a:extLst>
              <a:ext uri="{FF2B5EF4-FFF2-40B4-BE49-F238E27FC236}">
                <a16:creationId xmlns:a16="http://schemas.microsoft.com/office/drawing/2014/main" id="{5CB34BEC-CD67-4743-8DEB-5398C8CFDFFE}"/>
              </a:ext>
            </a:extLst>
          </p:cNvPr>
          <p:cNvSpPr/>
          <p:nvPr/>
        </p:nvSpPr>
        <p:spPr>
          <a:xfrm>
            <a:off x="680204" y="3350539"/>
            <a:ext cx="10006429" cy="2951064"/>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a:latin typeface="Times New Roman" panose="02020603050405020304" pitchFamily="18" charset="0"/>
                <a:cs typeface="Times New Roman" panose="02020603050405020304" pitchFamily="18" charset="0"/>
              </a:rPr>
              <a:t>Low Effort</a:t>
            </a:r>
            <a:r>
              <a:rPr lang="en-US" altLang="zh-CN">
                <a:latin typeface="Times New Roman" panose="02020603050405020304" pitchFamily="18" charset="0"/>
                <a:cs typeface="Times New Roman" panose="02020603050405020304" pitchFamily="18" charset="0"/>
              </a:rPr>
              <a:t>: </a:t>
            </a:r>
            <a:r>
              <a:rPr lang="en-US" altLang="zh-CN" u="sng">
                <a:latin typeface="Times New Roman" panose="02020603050405020304" pitchFamily="18" charset="0"/>
                <a:cs typeface="Times New Roman" panose="02020603050405020304" pitchFamily="18" charset="0"/>
              </a:rPr>
              <a:t>Spend less timing sharing, run time is faster but the final RTL may be larger.</a:t>
            </a:r>
            <a:r>
              <a:rPr lang="en-US" altLang="zh-CN">
                <a:latin typeface="Times New Roman" panose="02020603050405020304" pitchFamily="18" charset="0"/>
                <a:cs typeface="Times New Roman" panose="02020603050405020304" pitchFamily="18" charset="0"/>
              </a:rPr>
              <a:t> Useful for cases when the designer knows there is little sharing possible or desirable and does not wish to waste CPU cycles exploring possibilities.</a:t>
            </a:r>
          </a:p>
          <a:p>
            <a:pPr marL="285750" indent="-285750">
              <a:lnSpc>
                <a:spcPct val="150000"/>
              </a:lnSpc>
              <a:buFont typeface="Arial" panose="020B0604020202020204" pitchFamily="34" charset="0"/>
              <a:buChar char="•"/>
            </a:pPr>
            <a:r>
              <a:rPr lang="en-US" altLang="zh-CN" b="1">
                <a:latin typeface="Times New Roman" panose="02020603050405020304" pitchFamily="18" charset="0"/>
                <a:cs typeface="Times New Roman" panose="02020603050405020304" pitchFamily="18" charset="0"/>
              </a:rPr>
              <a:t>Medium Effort</a:t>
            </a:r>
            <a:r>
              <a:rPr lang="en-US" altLang="zh-CN">
                <a:latin typeface="Times New Roman" panose="02020603050405020304" pitchFamily="18" charset="0"/>
                <a:cs typeface="Times New Roman" panose="02020603050405020304" pitchFamily="18" charset="0"/>
              </a:rPr>
              <a:t>: The default, where Vivado HLS tries to share operations but endeavors to finish in a reasonable time.</a:t>
            </a:r>
          </a:p>
          <a:p>
            <a:pPr marL="285750" indent="-285750">
              <a:lnSpc>
                <a:spcPct val="150000"/>
              </a:lnSpc>
              <a:buFont typeface="Arial" panose="020B0604020202020204" pitchFamily="34" charset="0"/>
              <a:buChar char="•"/>
            </a:pPr>
            <a:r>
              <a:rPr lang="en-US" altLang="zh-CN" b="1">
                <a:latin typeface="Times New Roman" panose="02020603050405020304" pitchFamily="18" charset="0"/>
                <a:cs typeface="Times New Roman" panose="02020603050405020304" pitchFamily="18" charset="0"/>
              </a:rPr>
              <a:t>High Effort</a:t>
            </a:r>
            <a:r>
              <a:rPr lang="en-US" altLang="zh-CN">
                <a:latin typeface="Times New Roman" panose="02020603050405020304" pitchFamily="18" charset="0"/>
                <a:cs typeface="Times New Roman" panose="02020603050405020304" pitchFamily="18" charset="0"/>
              </a:rPr>
              <a:t>: Try to maximize sharing and do not limit run time. Vivado HLS keeps trying until all possible combinations of sharing is explored.</a:t>
            </a:r>
            <a:endParaRPr lang="zh-CN" altLang="en-US" u="sng">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74685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41084BC-C726-431C-9456-D67074DB8600}"/>
              </a:ext>
            </a:extLst>
          </p:cNvPr>
          <p:cNvSpPr txBox="1"/>
          <p:nvPr/>
        </p:nvSpPr>
        <p:spPr>
          <a:xfrm>
            <a:off x="2170590" y="3167390"/>
            <a:ext cx="7850820" cy="523220"/>
          </a:xfrm>
          <a:prstGeom prst="rect">
            <a:avLst/>
          </a:prstGeom>
          <a:noFill/>
        </p:spPr>
        <p:txBody>
          <a:bodyPr wrap="square" rtlCol="0">
            <a:spAutoFit/>
          </a:bodyPr>
          <a:lstStyle/>
          <a:p>
            <a:pPr algn="ctr"/>
            <a:r>
              <a:rPr lang="en-US" altLang="zh-CN" sz="2800">
                <a:latin typeface="Times New Roman" panose="02020603050405020304" pitchFamily="18" charset="0"/>
                <a:cs typeface="Times New Roman" panose="02020603050405020304" pitchFamily="18" charset="0"/>
              </a:rPr>
              <a:t>Optimizing the Design: Logic</a:t>
            </a:r>
            <a:endParaRPr lang="zh-CN" alt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2302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C113014-B7D8-4E00-8D7B-CA8A0AD6CB50}"/>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Logic</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514A79E8-C5AF-46F9-8383-967EEEBB5441}"/>
              </a:ext>
            </a:extLst>
          </p:cNvPr>
          <p:cNvSpPr txBox="1"/>
          <p:nvPr/>
        </p:nvSpPr>
        <p:spPr>
          <a:xfrm>
            <a:off x="680621" y="1270843"/>
            <a:ext cx="7606130" cy="369332"/>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Controlling Operator Pipelining</a:t>
            </a:r>
            <a:endParaRPr lang="zh-CN" altLang="en-US" sz="240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2D01EA3C-94D9-44B9-9B7F-55D4FA17D8A5}"/>
              </a:ext>
            </a:extLst>
          </p:cNvPr>
          <p:cNvSpPr/>
          <p:nvPr/>
        </p:nvSpPr>
        <p:spPr>
          <a:xfrm>
            <a:off x="680621" y="1871742"/>
            <a:ext cx="10873204" cy="646331"/>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RTL synthesis might </a:t>
            </a:r>
            <a:r>
              <a:rPr lang="en-US" altLang="zh-CN" u="sng">
                <a:latin typeface="Times New Roman" panose="02020603050405020304" pitchFamily="18" charset="0"/>
                <a:cs typeface="Times New Roman" panose="02020603050405020304" pitchFamily="18" charset="0"/>
              </a:rPr>
              <a:t>use the additional pipeline registers to help improve timing issues</a:t>
            </a:r>
            <a:r>
              <a:rPr lang="en-US" altLang="zh-CN">
                <a:latin typeface="Times New Roman" panose="02020603050405020304" pitchFamily="18" charset="0"/>
                <a:cs typeface="Times New Roman" panose="02020603050405020304" pitchFamily="18" charset="0"/>
              </a:rPr>
              <a:t> that might result after place and route.</a:t>
            </a:r>
            <a:endParaRPr lang="zh-CN" altLang="en-US">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238186A7-D490-4D4D-A976-B85AE5F45E4C}"/>
              </a:ext>
            </a:extLst>
          </p:cNvPr>
          <p:cNvSpPr/>
          <p:nvPr/>
        </p:nvSpPr>
        <p:spPr>
          <a:xfrm>
            <a:off x="680621" y="2749640"/>
            <a:ext cx="4044697" cy="369332"/>
          </a:xfrm>
          <a:prstGeom prst="rect">
            <a:avLst/>
          </a:prstGeom>
        </p:spPr>
        <p:txBody>
          <a:bodyPr wrap="none">
            <a:spAutoFit/>
          </a:bodyPr>
          <a:lstStyle/>
          <a:p>
            <a:r>
              <a:rPr lang="en-US" altLang="zh-CN">
                <a:latin typeface="Courier"/>
              </a:rPr>
              <a:t>config_core DSP48 -latency 4</a:t>
            </a:r>
            <a:endParaRPr lang="zh-CN" altLang="en-US"/>
          </a:p>
        </p:txBody>
      </p:sp>
      <p:sp>
        <p:nvSpPr>
          <p:cNvPr id="7" name="矩形 6">
            <a:extLst>
              <a:ext uri="{FF2B5EF4-FFF2-40B4-BE49-F238E27FC236}">
                <a16:creationId xmlns:a16="http://schemas.microsoft.com/office/drawing/2014/main" id="{AE1B8796-67D0-4CDC-A004-1E78CF06A0FF}"/>
              </a:ext>
            </a:extLst>
          </p:cNvPr>
          <p:cNvSpPr/>
          <p:nvPr/>
        </p:nvSpPr>
        <p:spPr>
          <a:xfrm>
            <a:off x="6212776" y="2749640"/>
            <a:ext cx="4871847" cy="369332"/>
          </a:xfrm>
          <a:prstGeom prst="rect">
            <a:avLst/>
          </a:prstGeom>
        </p:spPr>
        <p:txBody>
          <a:bodyPr wrap="none">
            <a:spAutoFit/>
          </a:bodyPr>
          <a:lstStyle/>
          <a:p>
            <a:r>
              <a:rPr lang="en-US" altLang="zh-CN">
                <a:latin typeface="Courier"/>
              </a:rPr>
              <a:t>config_core RAM_1P_BRAM -latency 3</a:t>
            </a:r>
            <a:endParaRPr lang="zh-CN" altLang="en-US"/>
          </a:p>
        </p:txBody>
      </p:sp>
      <p:sp>
        <p:nvSpPr>
          <p:cNvPr id="11" name="矩形 10">
            <a:extLst>
              <a:ext uri="{FF2B5EF4-FFF2-40B4-BE49-F238E27FC236}">
                <a16:creationId xmlns:a16="http://schemas.microsoft.com/office/drawing/2014/main" id="{F94F484D-1A31-4F57-A16B-D64D1990E0AE}"/>
              </a:ext>
            </a:extLst>
          </p:cNvPr>
          <p:cNvSpPr/>
          <p:nvPr/>
        </p:nvSpPr>
        <p:spPr>
          <a:xfrm>
            <a:off x="680621" y="3350539"/>
            <a:ext cx="9996904" cy="3139321"/>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The </a:t>
            </a:r>
            <a:r>
              <a:rPr lang="en-US" altLang="zh-CN" u="sng">
                <a:latin typeface="Times New Roman" panose="02020603050405020304" pitchFamily="18" charset="0"/>
                <a:cs typeface="Times New Roman" panose="02020603050405020304" pitchFamily="18" charset="0"/>
              </a:rPr>
              <a:t>rules</a:t>
            </a:r>
            <a:r>
              <a:rPr lang="en-US" altLang="zh-CN">
                <a:latin typeface="Times New Roman" panose="02020603050405020304" pitchFamily="18" charset="0"/>
                <a:cs typeface="Times New Roman" panose="02020603050405020304" pitchFamily="18" charset="0"/>
              </a:rPr>
              <a:t> for adding these additional pipeline stages are:</a:t>
            </a:r>
          </a:p>
          <a:p>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If the latency is specified as 1 cycle more than the latency decided by Vivado HLS, Vivado HLS adds new output registers to </a:t>
            </a:r>
            <a:r>
              <a:rPr lang="en-US" altLang="zh-CN" u="sng">
                <a:latin typeface="Times New Roman" panose="02020603050405020304" pitchFamily="18" charset="0"/>
                <a:cs typeface="Times New Roman" panose="02020603050405020304" pitchFamily="18" charset="0"/>
              </a:rPr>
              <a:t>the output of the operation</a:t>
            </a:r>
            <a:r>
              <a:rPr lang="en-US" altLang="zh-CN">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If the latency is specified as 2 more than the latency decided by Vivado HLS, Vivado HLS adds registers to </a:t>
            </a:r>
            <a:r>
              <a:rPr lang="en-US" altLang="zh-CN" u="sng">
                <a:latin typeface="Times New Roman" panose="02020603050405020304" pitchFamily="18" charset="0"/>
                <a:cs typeface="Times New Roman" panose="02020603050405020304" pitchFamily="18" charset="0"/>
              </a:rPr>
              <a:t>the output of the operation and to the input side of the operation.</a:t>
            </a:r>
          </a:p>
          <a:p>
            <a:pPr marL="285750" indent="-285750">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If the latency is specified as 3 or more cycles than the latency decided by Vivado HLS, Vivado HLS adds registers to the output of the operation and to the input side of the operation. Vivado HLS </a:t>
            </a:r>
            <a:r>
              <a:rPr lang="en-US" altLang="zh-CN" u="sng">
                <a:latin typeface="Times New Roman" panose="02020603050405020304" pitchFamily="18" charset="0"/>
                <a:cs typeface="Times New Roman" panose="02020603050405020304" pitchFamily="18" charset="0"/>
              </a:rPr>
              <a:t>automatically determines the location of any additional registers.</a:t>
            </a:r>
            <a:endParaRPr lang="zh-CN" altLang="en-US" u="sng">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30886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C113014-B7D8-4E00-8D7B-CA8A0AD6CB50}"/>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Logic</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514A79E8-C5AF-46F9-8383-967EEEBB5441}"/>
              </a:ext>
            </a:extLst>
          </p:cNvPr>
          <p:cNvSpPr txBox="1"/>
          <p:nvPr/>
        </p:nvSpPr>
        <p:spPr>
          <a:xfrm>
            <a:off x="680621" y="1270843"/>
            <a:ext cx="7606130" cy="369332"/>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Optimizing Logic Expressions</a:t>
            </a:r>
            <a:endParaRPr lang="zh-CN" altLang="en-US" sz="240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B6285768-F420-47D8-9838-F19F01745DE2}"/>
              </a:ext>
            </a:extLst>
          </p:cNvPr>
          <p:cNvSpPr/>
          <p:nvPr/>
        </p:nvSpPr>
        <p:spPr>
          <a:xfrm>
            <a:off x="680620" y="1871742"/>
            <a:ext cx="10768429" cy="646331"/>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During synthesis several optimizations, such as </a:t>
            </a:r>
            <a:r>
              <a:rPr lang="en-US" altLang="zh-CN" u="sng">
                <a:latin typeface="Times New Roman" panose="02020603050405020304" pitchFamily="18" charset="0"/>
                <a:cs typeface="Times New Roman" panose="02020603050405020304" pitchFamily="18" charset="0"/>
              </a:rPr>
              <a:t>strength reduction</a:t>
            </a:r>
            <a:r>
              <a:rPr lang="en-US" altLang="zh-CN">
                <a:latin typeface="Times New Roman" panose="02020603050405020304" pitchFamily="18" charset="0"/>
                <a:cs typeface="Times New Roman" panose="02020603050405020304" pitchFamily="18" charset="0"/>
              </a:rPr>
              <a:t> and bit-width minimization are performed. Included in the list of automatic optimizations is expression balancing.</a:t>
            </a:r>
            <a:endParaRPr lang="zh-CN" altLang="en-US">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3254519E-8E1D-4B45-A14B-9E8466DBE62D}"/>
              </a:ext>
            </a:extLst>
          </p:cNvPr>
          <p:cNvSpPr/>
          <p:nvPr/>
        </p:nvSpPr>
        <p:spPr>
          <a:xfrm>
            <a:off x="680619" y="2749640"/>
            <a:ext cx="10768429" cy="646331"/>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Note: </a:t>
            </a:r>
            <a:r>
              <a:rPr lang="en-US" altLang="zh-CN">
                <a:latin typeface="Times New Roman" panose="02020603050405020304" pitchFamily="18" charset="0"/>
                <a:cs typeface="Times New Roman" panose="02020603050405020304" pitchFamily="18" charset="0"/>
                <a:hlinkClick r:id="rId3"/>
              </a:rPr>
              <a:t>strength reduction</a:t>
            </a:r>
            <a:r>
              <a:rPr lang="en-US" altLang="zh-CN">
                <a:latin typeface="Times New Roman" panose="02020603050405020304" pitchFamily="18" charset="0"/>
                <a:cs typeface="Times New Roman" panose="02020603050405020304" pitchFamily="18" charset="0"/>
              </a:rPr>
              <a:t> is a optimization where expensive operations are replaced with equivalent but less expensive operations.</a:t>
            </a:r>
            <a:endParaRPr lang="zh-CN" altLang="en-US">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12678F49-FD01-4EE6-B6E2-3C2914FB0BBC}"/>
              </a:ext>
            </a:extLst>
          </p:cNvPr>
          <p:cNvSpPr/>
          <p:nvPr/>
        </p:nvSpPr>
        <p:spPr>
          <a:xfrm>
            <a:off x="680618" y="3627538"/>
            <a:ext cx="10501731" cy="1477328"/>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Expression balancing rearranges operators to construct a balanced tree and reduce latency.</a:t>
            </a:r>
          </a:p>
          <a:p>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For </a:t>
            </a:r>
            <a:r>
              <a:rPr lang="en-US" altLang="zh-CN" u="sng">
                <a:latin typeface="Times New Roman" panose="02020603050405020304" pitchFamily="18" charset="0"/>
                <a:cs typeface="Times New Roman" panose="02020603050405020304" pitchFamily="18" charset="0"/>
              </a:rPr>
              <a:t>integer operations</a:t>
            </a:r>
            <a:r>
              <a:rPr lang="en-US" altLang="zh-CN">
                <a:latin typeface="Times New Roman" panose="02020603050405020304" pitchFamily="18" charset="0"/>
                <a:cs typeface="Times New Roman" panose="02020603050405020304" pitchFamily="18" charset="0"/>
              </a:rPr>
              <a:t> expression balancing </a:t>
            </a:r>
            <a:r>
              <a:rPr lang="en-US" altLang="zh-CN" u="sng">
                <a:latin typeface="Times New Roman" panose="02020603050405020304" pitchFamily="18" charset="0"/>
                <a:cs typeface="Times New Roman" panose="02020603050405020304" pitchFamily="18" charset="0"/>
              </a:rPr>
              <a:t>is on by default</a:t>
            </a:r>
            <a:r>
              <a:rPr lang="en-US" altLang="zh-CN">
                <a:latin typeface="Times New Roman" panose="02020603050405020304" pitchFamily="18" charset="0"/>
                <a:cs typeface="Times New Roman" panose="02020603050405020304" pitchFamily="18" charset="0"/>
              </a:rPr>
              <a:t> but may be disabled.</a:t>
            </a:r>
          </a:p>
          <a:p>
            <a:pPr marL="285750" indent="-285750">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For </a:t>
            </a:r>
            <a:r>
              <a:rPr lang="en-US" altLang="zh-CN" u="sng">
                <a:latin typeface="Times New Roman" panose="02020603050405020304" pitchFamily="18" charset="0"/>
                <a:cs typeface="Times New Roman" panose="02020603050405020304" pitchFamily="18" charset="0"/>
              </a:rPr>
              <a:t>floating-point operations</a:t>
            </a:r>
            <a:r>
              <a:rPr lang="en-US" altLang="zh-CN">
                <a:latin typeface="Times New Roman" panose="02020603050405020304" pitchFamily="18" charset="0"/>
                <a:cs typeface="Times New Roman" panose="02020603050405020304" pitchFamily="18" charset="0"/>
              </a:rPr>
              <a:t>, expression balancing </a:t>
            </a:r>
            <a:r>
              <a:rPr lang="en-US" altLang="zh-CN" u="sng">
                <a:latin typeface="Times New Roman" panose="02020603050405020304" pitchFamily="18" charset="0"/>
                <a:cs typeface="Times New Roman" panose="02020603050405020304" pitchFamily="18" charset="0"/>
              </a:rPr>
              <a:t>is off by default</a:t>
            </a:r>
            <a:r>
              <a:rPr lang="en-US" altLang="zh-CN">
                <a:latin typeface="Times New Roman" panose="02020603050405020304" pitchFamily="18" charset="0"/>
                <a:cs typeface="Times New Roman" panose="02020603050405020304" pitchFamily="18" charset="0"/>
              </a:rPr>
              <a:t> but may be enabled.</a:t>
            </a:r>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1752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C113014-B7D8-4E00-8D7B-CA8A0AD6CB50}"/>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Logic</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514A79E8-C5AF-46F9-8383-967EEEBB5441}"/>
              </a:ext>
            </a:extLst>
          </p:cNvPr>
          <p:cNvSpPr txBox="1"/>
          <p:nvPr/>
        </p:nvSpPr>
        <p:spPr>
          <a:xfrm>
            <a:off x="680621" y="1270843"/>
            <a:ext cx="7606130" cy="369332"/>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Optimizing Logic Expressions</a:t>
            </a:r>
            <a:endParaRPr lang="zh-CN" altLang="en-US" sz="240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7A80D8A3-8386-46A6-8DA2-56061B50EAE8}"/>
              </a:ext>
            </a:extLst>
          </p:cNvPr>
          <p:cNvPicPr>
            <a:picLocks noChangeAspect="1"/>
          </p:cNvPicPr>
          <p:nvPr/>
        </p:nvPicPr>
        <p:blipFill>
          <a:blip r:embed="rId3"/>
          <a:stretch>
            <a:fillRect/>
          </a:stretch>
        </p:blipFill>
        <p:spPr>
          <a:xfrm>
            <a:off x="680621" y="2670843"/>
            <a:ext cx="5638095" cy="2514286"/>
          </a:xfrm>
          <a:prstGeom prst="rect">
            <a:avLst/>
          </a:prstGeom>
        </p:spPr>
      </p:pic>
      <p:pic>
        <p:nvPicPr>
          <p:cNvPr id="6" name="图片 5">
            <a:extLst>
              <a:ext uri="{FF2B5EF4-FFF2-40B4-BE49-F238E27FC236}">
                <a16:creationId xmlns:a16="http://schemas.microsoft.com/office/drawing/2014/main" id="{5D14351C-B4C2-4C74-83D2-E65ED4A1E800}"/>
              </a:ext>
            </a:extLst>
          </p:cNvPr>
          <p:cNvPicPr>
            <a:picLocks noChangeAspect="1"/>
          </p:cNvPicPr>
          <p:nvPr/>
        </p:nvPicPr>
        <p:blipFill>
          <a:blip r:embed="rId4"/>
          <a:stretch>
            <a:fillRect/>
          </a:stretch>
        </p:blipFill>
        <p:spPr>
          <a:xfrm>
            <a:off x="7024946" y="1270843"/>
            <a:ext cx="4142857" cy="2657143"/>
          </a:xfrm>
          <a:prstGeom prst="rect">
            <a:avLst/>
          </a:prstGeom>
        </p:spPr>
      </p:pic>
      <p:pic>
        <p:nvPicPr>
          <p:cNvPr id="7" name="图片 6">
            <a:extLst>
              <a:ext uri="{FF2B5EF4-FFF2-40B4-BE49-F238E27FC236}">
                <a16:creationId xmlns:a16="http://schemas.microsoft.com/office/drawing/2014/main" id="{BCC10403-2B38-4461-9B2D-492F6257B31D}"/>
              </a:ext>
            </a:extLst>
          </p:cNvPr>
          <p:cNvPicPr>
            <a:picLocks noChangeAspect="1"/>
          </p:cNvPicPr>
          <p:nvPr/>
        </p:nvPicPr>
        <p:blipFill>
          <a:blip r:embed="rId5"/>
          <a:stretch>
            <a:fillRect/>
          </a:stretch>
        </p:blipFill>
        <p:spPr>
          <a:xfrm>
            <a:off x="7286850" y="4551468"/>
            <a:ext cx="3619048" cy="1790476"/>
          </a:xfrm>
          <a:prstGeom prst="rect">
            <a:avLst/>
          </a:prstGeom>
        </p:spPr>
      </p:pic>
    </p:spTree>
    <p:extLst>
      <p:ext uri="{BB962C8B-B14F-4D97-AF65-F5344CB8AC3E}">
        <p14:creationId xmlns:p14="http://schemas.microsoft.com/office/powerpoint/2010/main" val="38466024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41084BC-C726-431C-9456-D67074DB8600}"/>
              </a:ext>
            </a:extLst>
          </p:cNvPr>
          <p:cNvSpPr txBox="1"/>
          <p:nvPr/>
        </p:nvSpPr>
        <p:spPr>
          <a:xfrm>
            <a:off x="2170590" y="3167390"/>
            <a:ext cx="7850820" cy="523220"/>
          </a:xfrm>
          <a:prstGeom prst="rect">
            <a:avLst/>
          </a:prstGeom>
          <a:noFill/>
        </p:spPr>
        <p:txBody>
          <a:bodyPr wrap="square" rtlCol="0">
            <a:spAutoFit/>
          </a:bodyPr>
          <a:lstStyle/>
          <a:p>
            <a:pPr algn="ctr"/>
            <a:r>
              <a:rPr lang="en-US" altLang="zh-CN" sz="2800">
                <a:latin typeface="Times New Roman" panose="02020603050405020304" pitchFamily="18" charset="0"/>
                <a:cs typeface="Times New Roman" panose="02020603050405020304" pitchFamily="18" charset="0"/>
              </a:rPr>
              <a:t>Managing Interfaces: Overview</a:t>
            </a:r>
            <a:endParaRPr lang="zh-CN" alt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36463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C113014-B7D8-4E00-8D7B-CA8A0AD6CB50}"/>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Managing Interfaces:</a:t>
            </a:r>
            <a:r>
              <a:rPr lang="zh-CN" altLang="en-US" sz="2800">
                <a:latin typeface="Times New Roman" panose="02020603050405020304" pitchFamily="18" charset="0"/>
                <a:cs typeface="Times New Roman" panose="02020603050405020304" pitchFamily="18" charset="0"/>
              </a:rPr>
              <a:t> </a:t>
            </a:r>
            <a:r>
              <a:rPr lang="en-US" altLang="zh-CN" sz="2800">
                <a:latin typeface="Times New Roman" panose="02020603050405020304" pitchFamily="18" charset="0"/>
                <a:cs typeface="Times New Roman" panose="02020603050405020304" pitchFamily="18" charset="0"/>
              </a:rPr>
              <a:t>Overview</a:t>
            </a:r>
            <a:endParaRPr lang="zh-CN" altLang="en-US" sz="280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A656B237-9390-4000-B192-DDDA75439A4F}"/>
              </a:ext>
            </a:extLst>
          </p:cNvPr>
          <p:cNvPicPr>
            <a:picLocks noChangeAspect="1"/>
          </p:cNvPicPr>
          <p:nvPr/>
        </p:nvPicPr>
        <p:blipFill>
          <a:blip r:embed="rId3"/>
          <a:stretch>
            <a:fillRect/>
          </a:stretch>
        </p:blipFill>
        <p:spPr>
          <a:xfrm>
            <a:off x="680621" y="1432492"/>
            <a:ext cx="5161905" cy="2295238"/>
          </a:xfrm>
          <a:prstGeom prst="rect">
            <a:avLst/>
          </a:prstGeom>
        </p:spPr>
      </p:pic>
      <p:pic>
        <p:nvPicPr>
          <p:cNvPr id="8" name="图片 7">
            <a:extLst>
              <a:ext uri="{FF2B5EF4-FFF2-40B4-BE49-F238E27FC236}">
                <a16:creationId xmlns:a16="http://schemas.microsoft.com/office/drawing/2014/main" id="{49D77E5A-8F53-4CC4-9B14-CD3B411B92C3}"/>
              </a:ext>
            </a:extLst>
          </p:cNvPr>
          <p:cNvPicPr>
            <a:picLocks noChangeAspect="1"/>
          </p:cNvPicPr>
          <p:nvPr/>
        </p:nvPicPr>
        <p:blipFill>
          <a:blip r:embed="rId4"/>
          <a:stretch>
            <a:fillRect/>
          </a:stretch>
        </p:blipFill>
        <p:spPr>
          <a:xfrm>
            <a:off x="680621" y="4213791"/>
            <a:ext cx="6442576" cy="2259467"/>
          </a:xfrm>
          <a:prstGeom prst="rect">
            <a:avLst/>
          </a:prstGeom>
        </p:spPr>
      </p:pic>
      <p:sp>
        <p:nvSpPr>
          <p:cNvPr id="9" name="矩形 8">
            <a:extLst>
              <a:ext uri="{FF2B5EF4-FFF2-40B4-BE49-F238E27FC236}">
                <a16:creationId xmlns:a16="http://schemas.microsoft.com/office/drawing/2014/main" id="{FF008913-8CA1-49C4-B666-5C611D559493}"/>
              </a:ext>
            </a:extLst>
          </p:cNvPr>
          <p:cNvSpPr/>
          <p:nvPr/>
        </p:nvSpPr>
        <p:spPr>
          <a:xfrm>
            <a:off x="6210300" y="1935575"/>
            <a:ext cx="6096000" cy="1289071"/>
          </a:xfrm>
          <a:prstGeom prst="rect">
            <a:avLst/>
          </a:prstGeom>
        </p:spPr>
        <p:txBody>
          <a:bodyPr>
            <a:spAutoFit/>
          </a:bodyPr>
          <a:lstStyle/>
          <a:p>
            <a:pPr marL="285750" indent="-285750">
              <a:lnSpc>
                <a:spcPct val="150000"/>
              </a:lnSpc>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Two pass-by-value inputs in1 and in2.</a:t>
            </a:r>
          </a:p>
          <a:p>
            <a:pPr marL="285750" indent="-285750">
              <a:lnSpc>
                <a:spcPct val="150000"/>
              </a:lnSpc>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A pointer sum that is both read from and written to.</a:t>
            </a:r>
          </a:p>
          <a:p>
            <a:pPr marL="285750" indent="-285750">
              <a:lnSpc>
                <a:spcPct val="150000"/>
              </a:lnSpc>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A function return, the value of temp.</a:t>
            </a:r>
            <a:endParaRPr lang="zh-CN" altLang="en-US">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B6CB62D3-72E6-474C-99A3-12A7DF1EA36E}"/>
              </a:ext>
            </a:extLst>
          </p:cNvPr>
          <p:cNvSpPr/>
          <p:nvPr/>
        </p:nvSpPr>
        <p:spPr>
          <a:xfrm>
            <a:off x="7433821" y="3912363"/>
            <a:ext cx="4758179" cy="2862322"/>
          </a:xfrm>
          <a:prstGeom prst="rect">
            <a:avLst/>
          </a:prstGeom>
        </p:spPr>
        <p:txBody>
          <a:bodyPr wrap="square">
            <a:spAutoFit/>
          </a:bodyPr>
          <a:lstStyle/>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Clock and Reset ports: </a:t>
            </a:r>
            <a:r>
              <a:rPr lang="en-US" altLang="zh-CN">
                <a:latin typeface="Courier"/>
              </a:rPr>
              <a:t>ap_clk </a:t>
            </a:r>
            <a:r>
              <a:rPr lang="en-US" altLang="zh-CN">
                <a:latin typeface="Times New Roman" panose="02020603050405020304" pitchFamily="18" charset="0"/>
                <a:cs typeface="Times New Roman" panose="02020603050405020304" pitchFamily="18" charset="0"/>
              </a:rPr>
              <a:t>and</a:t>
            </a:r>
            <a:r>
              <a:rPr lang="en-US" altLang="zh-CN">
                <a:latin typeface="SegoeUI"/>
              </a:rPr>
              <a:t> </a:t>
            </a:r>
            <a:r>
              <a:rPr lang="en-US" altLang="zh-CN">
                <a:latin typeface="Courier"/>
              </a:rPr>
              <a:t>ap_rst</a:t>
            </a:r>
            <a:r>
              <a:rPr lang="en-US" altLang="zh-CN">
                <a:latin typeface="Times New Roman" panose="02020603050405020304" pitchFamily="18" charset="0"/>
                <a:cs typeface="Times New Roman" panose="02020603050405020304" pitchFamily="18" charset="0"/>
              </a:rPr>
              <a:t>. (If the design takes more than 1 cycle to complete operation.)</a:t>
            </a:r>
          </a:p>
          <a:p>
            <a:pPr marL="285750" indent="-285750">
              <a:buFont typeface="Arial" panose="020B0604020202020204" pitchFamily="34" charset="0"/>
              <a:buChar char="•"/>
            </a:pPr>
            <a:endParaRPr lang="en-US" altLang="zh-CN">
              <a:latin typeface="SegoeUI"/>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Block-Level interface protocol: </a:t>
            </a:r>
            <a:r>
              <a:rPr lang="en-US" altLang="zh-CN">
                <a:latin typeface="Courier"/>
              </a:rPr>
              <a:t>ap_start</a:t>
            </a:r>
            <a:r>
              <a:rPr lang="en-US" altLang="zh-CN">
                <a:latin typeface="SegoeUI"/>
              </a:rPr>
              <a:t>, </a:t>
            </a:r>
            <a:r>
              <a:rPr lang="en-US" altLang="zh-CN">
                <a:latin typeface="Courier"/>
              </a:rPr>
              <a:t>ap_done</a:t>
            </a:r>
            <a:r>
              <a:rPr lang="en-US" altLang="zh-CN">
                <a:latin typeface="SegoeUI"/>
              </a:rPr>
              <a:t>, </a:t>
            </a:r>
            <a:r>
              <a:rPr lang="en-US" altLang="zh-CN">
                <a:latin typeface="Courier"/>
              </a:rPr>
              <a:t>ap_ready</a:t>
            </a:r>
            <a:r>
              <a:rPr lang="en-US" altLang="zh-CN">
                <a:latin typeface="SegoeUI"/>
              </a:rPr>
              <a:t>, </a:t>
            </a:r>
            <a:r>
              <a:rPr lang="en-US" altLang="zh-CN">
                <a:latin typeface="Times New Roman" panose="02020603050405020304" pitchFamily="18" charset="0"/>
                <a:cs typeface="Times New Roman" panose="02020603050405020304" pitchFamily="18" charset="0"/>
              </a:rPr>
              <a:t>and</a:t>
            </a:r>
            <a:r>
              <a:rPr lang="en-US" altLang="zh-CN">
                <a:latin typeface="SegoeUI"/>
              </a:rPr>
              <a:t> </a:t>
            </a:r>
            <a:r>
              <a:rPr lang="en-US" altLang="zh-CN">
                <a:latin typeface="Courier"/>
              </a:rPr>
              <a:t>ap_idle</a:t>
            </a:r>
            <a:r>
              <a:rPr lang="en-US" altLang="zh-CN">
                <a:latin typeface="SegoeUI"/>
              </a:rPr>
              <a:t>.</a:t>
            </a:r>
          </a:p>
          <a:p>
            <a:pPr marL="285750" indent="-285750">
              <a:buFont typeface="Arial" panose="020B0604020202020204" pitchFamily="34" charset="0"/>
              <a:buChar char="•"/>
            </a:pPr>
            <a:endParaRPr lang="en-US" altLang="zh-CN">
              <a:latin typeface="SegoeUI"/>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Port Level interface protocols: </a:t>
            </a:r>
            <a:r>
              <a:rPr lang="en-US" altLang="zh-CN">
                <a:latin typeface="Courier"/>
              </a:rPr>
              <a:t>in1</a:t>
            </a:r>
            <a:r>
              <a:rPr lang="en-US" altLang="zh-CN">
                <a:latin typeface="SegoeUI"/>
              </a:rPr>
              <a:t>, </a:t>
            </a:r>
            <a:r>
              <a:rPr lang="en-US" altLang="zh-CN">
                <a:latin typeface="Courier"/>
              </a:rPr>
              <a:t>in2</a:t>
            </a:r>
            <a:r>
              <a:rPr lang="en-US" altLang="zh-CN">
                <a:latin typeface="SegoeUI"/>
              </a:rPr>
              <a:t>, </a:t>
            </a:r>
            <a:r>
              <a:rPr lang="en-US" altLang="zh-CN">
                <a:latin typeface="Courier"/>
              </a:rPr>
              <a:t>sum_i</a:t>
            </a:r>
            <a:r>
              <a:rPr lang="en-US" altLang="zh-CN">
                <a:latin typeface="SegoeUI"/>
              </a:rPr>
              <a:t>, </a:t>
            </a:r>
            <a:r>
              <a:rPr lang="en-US" altLang="zh-CN">
                <a:latin typeface="Courier"/>
              </a:rPr>
              <a:t>sum_o</a:t>
            </a:r>
            <a:r>
              <a:rPr lang="en-US" altLang="zh-CN">
                <a:latin typeface="SegoeUI"/>
              </a:rPr>
              <a:t>, </a:t>
            </a:r>
            <a:r>
              <a:rPr lang="en-US" altLang="zh-CN">
                <a:latin typeface="Courier"/>
              </a:rPr>
              <a:t>sum_o_ap_vld</a:t>
            </a:r>
            <a:r>
              <a:rPr lang="en-US" altLang="zh-CN">
                <a:latin typeface="SegoeUI"/>
              </a:rPr>
              <a:t>, </a:t>
            </a:r>
            <a:r>
              <a:rPr lang="en-US" altLang="zh-CN">
                <a:latin typeface="Times New Roman" panose="02020603050405020304" pitchFamily="18" charset="0"/>
                <a:cs typeface="Times New Roman" panose="02020603050405020304" pitchFamily="18" charset="0"/>
              </a:rPr>
              <a:t>and</a:t>
            </a:r>
            <a:r>
              <a:rPr lang="en-US" altLang="zh-CN">
                <a:latin typeface="SegoeUI"/>
              </a:rPr>
              <a:t> </a:t>
            </a:r>
            <a:r>
              <a:rPr lang="en-US" altLang="zh-CN">
                <a:latin typeface="Courier"/>
              </a:rPr>
              <a:t>ap_return</a:t>
            </a:r>
            <a:r>
              <a:rPr lang="en-US" altLang="zh-CN">
                <a:latin typeface="SegoeUI"/>
              </a:rPr>
              <a:t>.</a:t>
            </a:r>
            <a:endParaRPr lang="zh-CN" altLang="en-US"/>
          </a:p>
        </p:txBody>
      </p:sp>
    </p:spTree>
    <p:extLst>
      <p:ext uri="{BB962C8B-B14F-4D97-AF65-F5344CB8AC3E}">
        <p14:creationId xmlns:p14="http://schemas.microsoft.com/office/powerpoint/2010/main" val="22806386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0EC3945-B92A-438C-8781-8E4A6141E3BA}"/>
              </a:ext>
            </a:extLst>
          </p:cNvPr>
          <p:cNvPicPr>
            <a:picLocks noChangeAspect="1"/>
          </p:cNvPicPr>
          <p:nvPr/>
        </p:nvPicPr>
        <p:blipFill>
          <a:blip r:embed="rId3"/>
          <a:stretch>
            <a:fillRect/>
          </a:stretch>
        </p:blipFill>
        <p:spPr>
          <a:xfrm>
            <a:off x="6461564" y="2122148"/>
            <a:ext cx="5555163" cy="4735852"/>
          </a:xfrm>
          <a:prstGeom prst="rect">
            <a:avLst/>
          </a:prstGeom>
        </p:spPr>
      </p:pic>
      <p:sp>
        <p:nvSpPr>
          <p:cNvPr id="4" name="文本框 3">
            <a:extLst>
              <a:ext uri="{FF2B5EF4-FFF2-40B4-BE49-F238E27FC236}">
                <a16:creationId xmlns:a16="http://schemas.microsoft.com/office/drawing/2014/main" id="{CC113014-B7D8-4E00-8D7B-CA8A0AD6CB50}"/>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Managing Interfaces:</a:t>
            </a:r>
            <a:r>
              <a:rPr lang="zh-CN" altLang="en-US" sz="2800">
                <a:latin typeface="Times New Roman" panose="02020603050405020304" pitchFamily="18" charset="0"/>
                <a:cs typeface="Times New Roman" panose="02020603050405020304" pitchFamily="18" charset="0"/>
              </a:rPr>
              <a:t> </a:t>
            </a:r>
            <a:r>
              <a:rPr lang="en-US" altLang="zh-CN" sz="2800">
                <a:latin typeface="Times New Roman" panose="02020603050405020304" pitchFamily="18" charset="0"/>
                <a:cs typeface="Times New Roman" panose="02020603050405020304" pitchFamily="18" charset="0"/>
              </a:rPr>
              <a:t>Overview</a:t>
            </a:r>
            <a:endParaRPr lang="zh-CN" altLang="en-US" sz="280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4D033797-80EB-42B6-85AF-F55FDA36835B}"/>
              </a:ext>
            </a:extLst>
          </p:cNvPr>
          <p:cNvPicPr>
            <a:picLocks noChangeAspect="1"/>
          </p:cNvPicPr>
          <p:nvPr/>
        </p:nvPicPr>
        <p:blipFill>
          <a:blip r:embed="rId4"/>
          <a:stretch>
            <a:fillRect/>
          </a:stretch>
        </p:blipFill>
        <p:spPr>
          <a:xfrm>
            <a:off x="680620" y="3286125"/>
            <a:ext cx="5920727" cy="2076450"/>
          </a:xfrm>
          <a:prstGeom prst="rect">
            <a:avLst/>
          </a:prstGeom>
        </p:spPr>
      </p:pic>
      <p:sp>
        <p:nvSpPr>
          <p:cNvPr id="2" name="矩形 1">
            <a:extLst>
              <a:ext uri="{FF2B5EF4-FFF2-40B4-BE49-F238E27FC236}">
                <a16:creationId xmlns:a16="http://schemas.microsoft.com/office/drawing/2014/main" id="{E21DA9F1-38CD-4D68-B4F8-AFFD24CD4F4F}"/>
              </a:ext>
            </a:extLst>
          </p:cNvPr>
          <p:cNvSpPr/>
          <p:nvPr/>
        </p:nvSpPr>
        <p:spPr>
          <a:xfrm>
            <a:off x="680621" y="1196459"/>
            <a:ext cx="10882730" cy="1200329"/>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By default, a block-level interface protocol is added to the design. These signal control the block, independently of any port-level I/O protocols. These ports control when the block can start processing data (ap_start), indicate when it is ready to accept new inputs (ap_ready) and indicate if the design is idle (ap_idle) or has completed operation (ap_done).</a:t>
            </a:r>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4438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C113014-B7D8-4E00-8D7B-CA8A0AD6CB50}"/>
              </a:ext>
            </a:extLst>
          </p:cNvPr>
          <p:cNvSpPr txBox="1"/>
          <p:nvPr/>
        </p:nvSpPr>
        <p:spPr>
          <a:xfrm>
            <a:off x="680620" y="516056"/>
            <a:ext cx="9568279"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Managing Interfaces:</a:t>
            </a:r>
            <a:r>
              <a:rPr lang="zh-CN" altLang="en-US" sz="2800">
                <a:latin typeface="Times New Roman" panose="02020603050405020304" pitchFamily="18" charset="0"/>
                <a:cs typeface="Times New Roman" panose="02020603050405020304" pitchFamily="18" charset="0"/>
              </a:rPr>
              <a:t> </a:t>
            </a:r>
            <a:r>
              <a:rPr lang="en-US" altLang="zh-CN" sz="2800">
                <a:latin typeface="Times New Roman" panose="02020603050405020304" pitchFamily="18" charset="0"/>
                <a:cs typeface="Times New Roman" panose="02020603050405020304" pitchFamily="18" charset="0"/>
              </a:rPr>
              <a:t>Data Type and Interface Synthesis Support</a:t>
            </a:r>
            <a:endParaRPr lang="zh-CN" altLang="en-US" sz="280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189F6A43-5BB8-47ED-B128-36B259FE0A55}"/>
              </a:ext>
            </a:extLst>
          </p:cNvPr>
          <p:cNvPicPr>
            <a:picLocks noChangeAspect="1"/>
          </p:cNvPicPr>
          <p:nvPr/>
        </p:nvPicPr>
        <p:blipFill>
          <a:blip r:embed="rId3"/>
          <a:stretch>
            <a:fillRect/>
          </a:stretch>
        </p:blipFill>
        <p:spPr>
          <a:xfrm>
            <a:off x="3257025" y="1150087"/>
            <a:ext cx="5677950" cy="5707913"/>
          </a:xfrm>
          <a:prstGeom prst="rect">
            <a:avLst/>
          </a:prstGeom>
        </p:spPr>
      </p:pic>
    </p:spTree>
    <p:extLst>
      <p:ext uri="{BB962C8B-B14F-4D97-AF65-F5344CB8AC3E}">
        <p14:creationId xmlns:p14="http://schemas.microsoft.com/office/powerpoint/2010/main" val="27395633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C113014-B7D8-4E00-8D7B-CA8A0AD6CB50}"/>
              </a:ext>
            </a:extLst>
          </p:cNvPr>
          <p:cNvSpPr txBox="1"/>
          <p:nvPr/>
        </p:nvSpPr>
        <p:spPr>
          <a:xfrm>
            <a:off x="680620" y="516056"/>
            <a:ext cx="9568279"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Managing Interfaces:</a:t>
            </a:r>
            <a:r>
              <a:rPr lang="zh-CN" altLang="en-US" sz="2800">
                <a:latin typeface="Times New Roman" panose="02020603050405020304" pitchFamily="18" charset="0"/>
                <a:cs typeface="Times New Roman" panose="02020603050405020304" pitchFamily="18" charset="0"/>
              </a:rPr>
              <a:t> </a:t>
            </a:r>
            <a:r>
              <a:rPr lang="en-US" altLang="zh-CN" sz="2800">
                <a:latin typeface="Times New Roman" panose="02020603050405020304" pitchFamily="18" charset="0"/>
                <a:cs typeface="Times New Roman" panose="02020603050405020304" pitchFamily="18" charset="0"/>
              </a:rPr>
              <a:t>Block-Level Interface Protocols</a:t>
            </a:r>
            <a:endParaRPr lang="zh-CN" altLang="en-US" sz="280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3A2A17D9-2BAE-4378-8329-5DFD1966032A}"/>
              </a:ext>
            </a:extLst>
          </p:cNvPr>
          <p:cNvSpPr/>
          <p:nvPr/>
        </p:nvSpPr>
        <p:spPr>
          <a:xfrm>
            <a:off x="680620" y="1646327"/>
            <a:ext cx="10482680" cy="646331"/>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The block-level interface protocols are </a:t>
            </a:r>
            <a:r>
              <a:rPr lang="en-US" altLang="zh-CN">
                <a:latin typeface="Courier"/>
              </a:rPr>
              <a:t>ap_ctrl_none</a:t>
            </a:r>
            <a:r>
              <a:rPr lang="en-US" altLang="zh-CN">
                <a:latin typeface="SegoeUI"/>
              </a:rPr>
              <a:t>, </a:t>
            </a:r>
            <a:r>
              <a:rPr lang="en-US" altLang="zh-CN">
                <a:latin typeface="Courier"/>
              </a:rPr>
              <a:t>ap_ctrl_hs</a:t>
            </a:r>
            <a:r>
              <a:rPr lang="en-US" altLang="zh-CN">
                <a:latin typeface="SegoeUI"/>
              </a:rPr>
              <a:t>, </a:t>
            </a:r>
            <a:r>
              <a:rPr lang="en-US" altLang="zh-CN">
                <a:latin typeface="Times New Roman" panose="02020603050405020304" pitchFamily="18" charset="0"/>
                <a:cs typeface="Times New Roman" panose="02020603050405020304" pitchFamily="18" charset="0"/>
              </a:rPr>
              <a:t>and </a:t>
            </a:r>
            <a:r>
              <a:rPr lang="en-US" altLang="zh-CN">
                <a:latin typeface="Courier"/>
              </a:rPr>
              <a:t>ap_ctrl_chain</a:t>
            </a:r>
            <a:r>
              <a:rPr lang="en-US" altLang="zh-CN">
                <a:latin typeface="SegoeUI"/>
              </a:rPr>
              <a:t>. </a:t>
            </a:r>
            <a:r>
              <a:rPr lang="en-US" altLang="zh-CN">
                <a:latin typeface="Times New Roman" panose="02020603050405020304" pitchFamily="18" charset="0"/>
                <a:cs typeface="Times New Roman" panose="02020603050405020304" pitchFamily="18" charset="0"/>
              </a:rPr>
              <a:t>These are specified, and can only be specified, on the function or the function return.</a:t>
            </a:r>
            <a:endParaRPr lang="zh-CN" altLang="en-US">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8CA8D532-2C8B-4E11-862D-16FF8E115CF8}"/>
              </a:ext>
            </a:extLst>
          </p:cNvPr>
          <p:cNvSpPr/>
          <p:nvPr/>
        </p:nvSpPr>
        <p:spPr>
          <a:xfrm>
            <a:off x="680620" y="2899709"/>
            <a:ext cx="10482680" cy="2031325"/>
          </a:xfrm>
          <a:prstGeom prst="rect">
            <a:avLst/>
          </a:prstGeom>
        </p:spPr>
        <p:txBody>
          <a:bodyPr wrap="square">
            <a:spAutoFit/>
          </a:bodyPr>
          <a:lstStyle/>
          <a:p>
            <a:pPr marL="285750" indent="-285750">
              <a:buFont typeface="Arial" panose="020B0604020202020204" pitchFamily="34" charset="0"/>
              <a:buChar char="•"/>
            </a:pPr>
            <a:r>
              <a:rPr lang="en-US" altLang="zh-CN">
                <a:latin typeface="Courier"/>
              </a:rPr>
              <a:t>ap_ctrl_hs:</a:t>
            </a:r>
            <a:r>
              <a:rPr lang="en-US" altLang="zh-CN">
                <a:latin typeface="Times New Roman" panose="02020603050405020304" pitchFamily="18" charset="0"/>
                <a:cs typeface="Times New Roman" panose="02020603050405020304" pitchFamily="18" charset="0"/>
              </a:rPr>
              <a:t>The  </a:t>
            </a:r>
            <a:r>
              <a:rPr lang="en-US" altLang="zh-CN">
                <a:latin typeface="Courier"/>
              </a:rPr>
              <a:t>ap_ctrl_hs </a:t>
            </a:r>
            <a:r>
              <a:rPr lang="en-US" altLang="zh-CN">
                <a:latin typeface="Times New Roman" panose="02020603050405020304" pitchFamily="18" charset="0"/>
                <a:cs typeface="Times New Roman" panose="02020603050405020304" pitchFamily="18" charset="0"/>
              </a:rPr>
              <a:t>mode described in the previous example is the default protocol.</a:t>
            </a:r>
          </a:p>
          <a:p>
            <a:pPr marL="285750" indent="-285750">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Courier"/>
              </a:rPr>
              <a:t>ap_ctrl_chain:</a:t>
            </a:r>
            <a:r>
              <a:rPr lang="en-US" altLang="zh-CN"/>
              <a:t> </a:t>
            </a:r>
            <a:r>
              <a:rPr lang="en-US" altLang="zh-CN">
                <a:latin typeface="Times New Roman" panose="02020603050405020304" pitchFamily="18" charset="0"/>
                <a:cs typeface="Times New Roman" panose="02020603050405020304" pitchFamily="18" charset="0"/>
              </a:rPr>
              <a:t>The</a:t>
            </a:r>
            <a:r>
              <a:rPr lang="en-US" altLang="zh-CN"/>
              <a:t>  </a:t>
            </a:r>
            <a:r>
              <a:rPr lang="en-US" altLang="zh-CN">
                <a:latin typeface="Courier"/>
              </a:rPr>
              <a:t>ap_ctrl_chain </a:t>
            </a:r>
            <a:r>
              <a:rPr lang="en-US" altLang="zh-CN">
                <a:latin typeface="Times New Roman" panose="02020603050405020304" pitchFamily="18" charset="0"/>
                <a:cs typeface="Times New Roman" panose="02020603050405020304" pitchFamily="18" charset="0"/>
              </a:rPr>
              <a:t>protocol is similar to  </a:t>
            </a:r>
            <a:r>
              <a:rPr lang="en-US" altLang="zh-CN">
                <a:latin typeface="Courier"/>
              </a:rPr>
              <a:t>ap_ctrl_hs</a:t>
            </a:r>
            <a:r>
              <a:rPr lang="en-US" altLang="zh-CN"/>
              <a:t> </a:t>
            </a:r>
            <a:r>
              <a:rPr lang="en-US" altLang="zh-CN">
                <a:latin typeface="Times New Roman" panose="02020603050405020304" pitchFamily="18" charset="0"/>
                <a:cs typeface="Times New Roman" panose="02020603050405020304" pitchFamily="18" charset="0"/>
              </a:rPr>
              <a:t>but has an additional input port  </a:t>
            </a:r>
            <a:r>
              <a:rPr lang="en-US" altLang="zh-CN">
                <a:latin typeface="Courier"/>
              </a:rPr>
              <a:t>ap_continue </a:t>
            </a:r>
            <a:r>
              <a:rPr lang="en-US" altLang="zh-CN">
                <a:latin typeface="Times New Roman" panose="02020603050405020304" pitchFamily="18" charset="0"/>
                <a:cs typeface="Times New Roman" panose="02020603050405020304" pitchFamily="18" charset="0"/>
              </a:rPr>
              <a:t>which </a:t>
            </a:r>
            <a:r>
              <a:rPr lang="en-US" altLang="zh-CN" u="sng">
                <a:latin typeface="Times New Roman" panose="02020603050405020304" pitchFamily="18" charset="0"/>
                <a:cs typeface="Times New Roman" panose="02020603050405020304" pitchFamily="18" charset="0"/>
              </a:rPr>
              <a:t>provides back pressure from blocks consuming the data from this block.</a:t>
            </a:r>
          </a:p>
          <a:p>
            <a:pPr marL="285750" indent="-285750">
              <a:buFont typeface="Arial" panose="020B0604020202020204" pitchFamily="34" charset="0"/>
              <a:buChar char="•"/>
            </a:pPr>
            <a:endParaRPr lang="en-US" altLang="zh-CN" u="sng">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Courier"/>
              </a:rPr>
              <a:t>ap_ctrl_none:</a:t>
            </a:r>
            <a:r>
              <a:rPr lang="en-US" altLang="zh-CN"/>
              <a:t> </a:t>
            </a:r>
            <a:r>
              <a:rPr lang="en-US" altLang="zh-CN">
                <a:latin typeface="Times New Roman" panose="02020603050405020304" pitchFamily="18" charset="0"/>
                <a:cs typeface="Times New Roman" panose="02020603050405020304" pitchFamily="18" charset="0"/>
              </a:rPr>
              <a:t>The</a:t>
            </a:r>
            <a:r>
              <a:rPr lang="en-US" altLang="zh-CN"/>
              <a:t>  </a:t>
            </a:r>
            <a:r>
              <a:rPr lang="en-US" altLang="zh-CN">
                <a:latin typeface="Courier"/>
              </a:rPr>
              <a:t>ap_ctrl_none </a:t>
            </a:r>
            <a:r>
              <a:rPr lang="en-US" altLang="zh-CN">
                <a:latin typeface="Times New Roman" panose="02020603050405020304" pitchFamily="18" charset="0"/>
                <a:cs typeface="Times New Roman" panose="02020603050405020304" pitchFamily="18" charset="0"/>
              </a:rPr>
              <a:t>mode implements the design without any block-level I/O protocol.</a:t>
            </a:r>
            <a:endParaRPr lang="zh-CN" altLang="en-US" u="sng">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1509DDC5-DD73-40DA-9E35-E719879DD475}"/>
              </a:ext>
            </a:extLst>
          </p:cNvPr>
          <p:cNvSpPr/>
          <p:nvPr/>
        </p:nvSpPr>
        <p:spPr>
          <a:xfrm>
            <a:off x="680619" y="5538085"/>
            <a:ext cx="10558881" cy="646331"/>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Note: If the function return is also specified as an AXI4-Lite interface </a:t>
            </a:r>
            <a:r>
              <a:rPr lang="en-US" altLang="zh-CN">
                <a:latin typeface="SegoeUI"/>
              </a:rPr>
              <a:t>(</a:t>
            </a:r>
            <a:r>
              <a:rPr lang="en-US" altLang="zh-CN">
                <a:latin typeface="Courier"/>
              </a:rPr>
              <a:t>s_axilite</a:t>
            </a:r>
            <a:r>
              <a:rPr lang="en-US" altLang="zh-CN">
                <a:latin typeface="SegoeUI"/>
              </a:rPr>
              <a:t>) </a:t>
            </a:r>
            <a:r>
              <a:rPr lang="en-US" altLang="zh-CN">
                <a:latin typeface="Times New Roman" panose="02020603050405020304" pitchFamily="18" charset="0"/>
                <a:cs typeface="Times New Roman" panose="02020603050405020304" pitchFamily="18" charset="0"/>
              </a:rPr>
              <a:t>all the ports in the block-level interface are grouped into the AXI4-Lite interface.</a:t>
            </a:r>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5050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DDFFDEA-E6AB-434C-BAC7-DEC2EFDA0B1D}"/>
              </a:ext>
            </a:extLst>
          </p:cNvPr>
          <p:cNvSpPr txBox="1"/>
          <p:nvPr/>
        </p:nvSpPr>
        <p:spPr>
          <a:xfrm>
            <a:off x="680621" y="516056"/>
            <a:ext cx="2195743"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Why HLS?</a:t>
            </a:r>
            <a:endParaRPr lang="zh-CN" altLang="en-US" sz="280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0F841A5E-CADE-4646-BF65-63640A9504D7}"/>
              </a:ext>
            </a:extLst>
          </p:cNvPr>
          <p:cNvPicPr>
            <a:picLocks noChangeAspect="1"/>
          </p:cNvPicPr>
          <p:nvPr/>
        </p:nvPicPr>
        <p:blipFill>
          <a:blip r:embed="rId2"/>
          <a:stretch>
            <a:fillRect/>
          </a:stretch>
        </p:blipFill>
        <p:spPr>
          <a:xfrm>
            <a:off x="3219809" y="1014714"/>
            <a:ext cx="5752381" cy="4828571"/>
          </a:xfrm>
          <a:prstGeom prst="rect">
            <a:avLst/>
          </a:prstGeom>
        </p:spPr>
      </p:pic>
      <p:sp>
        <p:nvSpPr>
          <p:cNvPr id="6" name="文本框 5">
            <a:extLst>
              <a:ext uri="{FF2B5EF4-FFF2-40B4-BE49-F238E27FC236}">
                <a16:creationId xmlns:a16="http://schemas.microsoft.com/office/drawing/2014/main" id="{1EA19EB4-96B3-4217-A482-52555A2B41AF}"/>
              </a:ext>
            </a:extLst>
          </p:cNvPr>
          <p:cNvSpPr txBox="1"/>
          <p:nvPr/>
        </p:nvSpPr>
        <p:spPr>
          <a:xfrm>
            <a:off x="4316026" y="6056964"/>
            <a:ext cx="3559946" cy="307777"/>
          </a:xfrm>
          <a:prstGeom prst="rect">
            <a:avLst/>
          </a:prstGeom>
          <a:noFill/>
        </p:spPr>
        <p:txBody>
          <a:bodyPr wrap="square" rtlCol="0">
            <a:spAutoFit/>
          </a:bodyPr>
          <a:lstStyle/>
          <a:p>
            <a:pPr algn="ctr"/>
            <a:r>
              <a:rPr lang="en-US" altLang="zh-CN" sz="1400">
                <a:latin typeface="Times New Roman" panose="02020603050405020304" pitchFamily="18" charset="0"/>
                <a:cs typeface="Times New Roman" panose="02020603050405020304" pitchFamily="18" charset="0"/>
              </a:rPr>
              <a:t>Vivado HLS Design Flow</a:t>
            </a:r>
            <a:endParaRPr lang="zh-CN" altLang="en-US" sz="1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50666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41084BC-C726-431C-9456-D67074DB8600}"/>
              </a:ext>
            </a:extLst>
          </p:cNvPr>
          <p:cNvSpPr txBox="1"/>
          <p:nvPr/>
        </p:nvSpPr>
        <p:spPr>
          <a:xfrm>
            <a:off x="2170590" y="3167390"/>
            <a:ext cx="7850820" cy="523220"/>
          </a:xfrm>
          <a:prstGeom prst="rect">
            <a:avLst/>
          </a:prstGeom>
          <a:noFill/>
        </p:spPr>
        <p:txBody>
          <a:bodyPr wrap="square" rtlCol="0">
            <a:spAutoFit/>
          </a:bodyPr>
          <a:lstStyle/>
          <a:p>
            <a:pPr algn="ctr"/>
            <a:r>
              <a:rPr lang="en-US" altLang="zh-CN" sz="2800">
                <a:latin typeface="Times New Roman" panose="02020603050405020304" pitchFamily="18" charset="0"/>
                <a:cs typeface="Times New Roman" panose="02020603050405020304" pitchFamily="18" charset="0"/>
              </a:rPr>
              <a:t>Interface Synthesis Reference(optional)</a:t>
            </a:r>
            <a:endParaRPr lang="zh-CN" alt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1266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582C910-B80E-4A54-8E15-CC3034247519}"/>
              </a:ext>
            </a:extLst>
          </p:cNvPr>
          <p:cNvSpPr txBox="1"/>
          <p:nvPr/>
        </p:nvSpPr>
        <p:spPr>
          <a:xfrm>
            <a:off x="680620" y="516056"/>
            <a:ext cx="9568279"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Interface Synthesis Reference: Block-Level IO Protocol</a:t>
            </a:r>
            <a:endParaRPr lang="zh-CN" altLang="en-US" sz="280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5C616755-A192-4A6D-BD1B-8F9D0B45835C}"/>
              </a:ext>
            </a:extLst>
          </p:cNvPr>
          <p:cNvPicPr>
            <a:picLocks noChangeAspect="1"/>
          </p:cNvPicPr>
          <p:nvPr/>
        </p:nvPicPr>
        <p:blipFill rotWithShape="1">
          <a:blip r:embed="rId2"/>
          <a:srcRect t="9804"/>
          <a:stretch/>
        </p:blipFill>
        <p:spPr>
          <a:xfrm>
            <a:off x="2233703" y="1609725"/>
            <a:ext cx="7724593" cy="5248275"/>
          </a:xfrm>
          <a:prstGeom prst="rect">
            <a:avLst/>
          </a:prstGeom>
        </p:spPr>
      </p:pic>
      <p:sp>
        <p:nvSpPr>
          <p:cNvPr id="5" name="文本框 4">
            <a:extLst>
              <a:ext uri="{FF2B5EF4-FFF2-40B4-BE49-F238E27FC236}">
                <a16:creationId xmlns:a16="http://schemas.microsoft.com/office/drawing/2014/main" id="{1C50C485-35AD-49A9-A0E2-2C538ABAA448}"/>
              </a:ext>
            </a:extLst>
          </p:cNvPr>
          <p:cNvSpPr txBox="1"/>
          <p:nvPr/>
        </p:nvSpPr>
        <p:spPr>
          <a:xfrm>
            <a:off x="680620" y="1139834"/>
            <a:ext cx="7606130" cy="369332"/>
          </a:xfrm>
          <a:prstGeom prst="rect">
            <a:avLst/>
          </a:prstGeom>
          <a:noFill/>
        </p:spPr>
        <p:txBody>
          <a:bodyPr wrap="square" rtlCol="0">
            <a:spAutoFit/>
          </a:bodyPr>
          <a:lstStyle/>
          <a:p>
            <a:r>
              <a:rPr lang="en-US" altLang="zh-CN">
                <a:latin typeface="Courier"/>
              </a:rPr>
              <a:t>ap</a:t>
            </a:r>
            <a:r>
              <a:rPr lang="en-US" altLang="zh-CN">
                <a:latin typeface="Times New Roman" panose="02020603050405020304" pitchFamily="18" charset="0"/>
                <a:cs typeface="Times New Roman" panose="02020603050405020304" pitchFamily="18" charset="0"/>
              </a:rPr>
              <a:t>_</a:t>
            </a:r>
            <a:r>
              <a:rPr lang="en-US" altLang="zh-CN">
                <a:latin typeface="Courier"/>
              </a:rPr>
              <a:t>ctrl</a:t>
            </a:r>
            <a:r>
              <a:rPr lang="en-US" altLang="zh-CN">
                <a:latin typeface="Times New Roman" panose="02020603050405020304" pitchFamily="18" charset="0"/>
                <a:cs typeface="Times New Roman" panose="02020603050405020304" pitchFamily="18" charset="0"/>
              </a:rPr>
              <a:t>_</a:t>
            </a:r>
            <a:r>
              <a:rPr lang="en-US" altLang="zh-CN">
                <a:latin typeface="Courier"/>
              </a:rPr>
              <a:t>hs</a:t>
            </a:r>
            <a:endParaRPr lang="zh-CN" altLang="en-US">
              <a:latin typeface="Courier"/>
            </a:endParaRPr>
          </a:p>
        </p:txBody>
      </p:sp>
    </p:spTree>
    <p:extLst>
      <p:ext uri="{BB962C8B-B14F-4D97-AF65-F5344CB8AC3E}">
        <p14:creationId xmlns:p14="http://schemas.microsoft.com/office/powerpoint/2010/main" val="11495930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582C910-B80E-4A54-8E15-CC3034247519}"/>
              </a:ext>
            </a:extLst>
          </p:cNvPr>
          <p:cNvSpPr txBox="1"/>
          <p:nvPr/>
        </p:nvSpPr>
        <p:spPr>
          <a:xfrm>
            <a:off x="680620" y="516056"/>
            <a:ext cx="9568279"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Interface Synthesis Reference: Block-Level IO Protocol</a:t>
            </a:r>
            <a:endParaRPr lang="zh-CN" altLang="en-US" sz="280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C0780191-0EC2-42D6-80B6-01CBBF4F50D9}"/>
              </a:ext>
            </a:extLst>
          </p:cNvPr>
          <p:cNvPicPr>
            <a:picLocks noChangeAspect="1"/>
          </p:cNvPicPr>
          <p:nvPr/>
        </p:nvPicPr>
        <p:blipFill>
          <a:blip r:embed="rId2"/>
          <a:stretch>
            <a:fillRect/>
          </a:stretch>
        </p:blipFill>
        <p:spPr>
          <a:xfrm>
            <a:off x="733425" y="1679811"/>
            <a:ext cx="10725150" cy="5178189"/>
          </a:xfrm>
          <a:prstGeom prst="rect">
            <a:avLst/>
          </a:prstGeom>
        </p:spPr>
      </p:pic>
      <p:sp>
        <p:nvSpPr>
          <p:cNvPr id="6" name="文本框 5">
            <a:extLst>
              <a:ext uri="{FF2B5EF4-FFF2-40B4-BE49-F238E27FC236}">
                <a16:creationId xmlns:a16="http://schemas.microsoft.com/office/drawing/2014/main" id="{D77CF45A-C827-4E09-9902-DE6D4EF78B28}"/>
              </a:ext>
            </a:extLst>
          </p:cNvPr>
          <p:cNvSpPr txBox="1"/>
          <p:nvPr/>
        </p:nvSpPr>
        <p:spPr>
          <a:xfrm>
            <a:off x="680620" y="1139834"/>
            <a:ext cx="7606130" cy="369332"/>
          </a:xfrm>
          <a:prstGeom prst="rect">
            <a:avLst/>
          </a:prstGeom>
          <a:noFill/>
        </p:spPr>
        <p:txBody>
          <a:bodyPr wrap="square" rtlCol="0">
            <a:spAutoFit/>
          </a:bodyPr>
          <a:lstStyle/>
          <a:p>
            <a:r>
              <a:rPr lang="en-US" altLang="zh-CN">
                <a:latin typeface="Courier"/>
              </a:rPr>
              <a:t>ap</a:t>
            </a:r>
            <a:r>
              <a:rPr lang="en-US" altLang="zh-CN">
                <a:latin typeface="Times New Roman" panose="02020603050405020304" pitchFamily="18" charset="0"/>
                <a:cs typeface="Times New Roman" panose="02020603050405020304" pitchFamily="18" charset="0"/>
              </a:rPr>
              <a:t>_</a:t>
            </a:r>
            <a:r>
              <a:rPr lang="en-US" altLang="zh-CN">
                <a:latin typeface="Courier"/>
              </a:rPr>
              <a:t>ctrl</a:t>
            </a:r>
            <a:r>
              <a:rPr lang="en-US" altLang="zh-CN">
                <a:latin typeface="Times New Roman" panose="02020603050405020304" pitchFamily="18" charset="0"/>
                <a:cs typeface="Times New Roman" panose="02020603050405020304" pitchFamily="18" charset="0"/>
              </a:rPr>
              <a:t>_</a:t>
            </a:r>
            <a:r>
              <a:rPr lang="en-US" altLang="zh-CN">
                <a:latin typeface="Courier"/>
                <a:cs typeface="Times New Roman" panose="02020603050405020304" pitchFamily="18" charset="0"/>
              </a:rPr>
              <a:t>chain</a:t>
            </a:r>
            <a:endParaRPr lang="zh-CN" altLang="en-US">
              <a:latin typeface="Courier"/>
            </a:endParaRPr>
          </a:p>
        </p:txBody>
      </p:sp>
    </p:spTree>
    <p:extLst>
      <p:ext uri="{BB962C8B-B14F-4D97-AF65-F5344CB8AC3E}">
        <p14:creationId xmlns:p14="http://schemas.microsoft.com/office/powerpoint/2010/main" val="31366878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582C910-B80E-4A54-8E15-CC3034247519}"/>
              </a:ext>
            </a:extLst>
          </p:cNvPr>
          <p:cNvSpPr txBox="1"/>
          <p:nvPr/>
        </p:nvSpPr>
        <p:spPr>
          <a:xfrm>
            <a:off x="680620" y="516056"/>
            <a:ext cx="9568279"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Interface Synthesis Reference: Port-Level IO Protocol</a:t>
            </a:r>
            <a:endParaRPr lang="zh-CN" altLang="en-US" sz="280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D77CF45A-C827-4E09-9902-DE6D4EF78B28}"/>
              </a:ext>
            </a:extLst>
          </p:cNvPr>
          <p:cNvSpPr txBox="1"/>
          <p:nvPr/>
        </p:nvSpPr>
        <p:spPr>
          <a:xfrm>
            <a:off x="680620" y="1139834"/>
            <a:ext cx="7606130" cy="369332"/>
          </a:xfrm>
          <a:prstGeom prst="rect">
            <a:avLst/>
          </a:prstGeom>
          <a:noFill/>
        </p:spPr>
        <p:txBody>
          <a:bodyPr wrap="square" rtlCol="0">
            <a:spAutoFit/>
          </a:bodyPr>
          <a:lstStyle/>
          <a:p>
            <a:r>
              <a:rPr lang="en-US" altLang="zh-CN">
                <a:latin typeface="Courier"/>
              </a:rPr>
              <a:t>ap</a:t>
            </a:r>
            <a:r>
              <a:rPr lang="en-US" altLang="zh-CN">
                <a:latin typeface="Times New Roman" panose="02020603050405020304" pitchFamily="18" charset="0"/>
                <a:cs typeface="Times New Roman" panose="02020603050405020304" pitchFamily="18" charset="0"/>
              </a:rPr>
              <a:t>_</a:t>
            </a:r>
            <a:r>
              <a:rPr lang="en-US" altLang="zh-CN">
                <a:latin typeface="Courier"/>
                <a:cs typeface="Times New Roman" panose="02020603050405020304" pitchFamily="18" charset="0"/>
              </a:rPr>
              <a:t>hs(ap_ack,ap_vld,ap_ovld)</a:t>
            </a:r>
            <a:endParaRPr lang="zh-CN" altLang="en-US">
              <a:latin typeface="Courier"/>
            </a:endParaRPr>
          </a:p>
        </p:txBody>
      </p:sp>
      <p:pic>
        <p:nvPicPr>
          <p:cNvPr id="2" name="图片 1">
            <a:extLst>
              <a:ext uri="{FF2B5EF4-FFF2-40B4-BE49-F238E27FC236}">
                <a16:creationId xmlns:a16="http://schemas.microsoft.com/office/drawing/2014/main" id="{32B02F72-2C61-4404-83F8-4DFA1C6E8456}"/>
              </a:ext>
            </a:extLst>
          </p:cNvPr>
          <p:cNvPicPr>
            <a:picLocks noChangeAspect="1"/>
          </p:cNvPicPr>
          <p:nvPr/>
        </p:nvPicPr>
        <p:blipFill>
          <a:blip r:embed="rId2"/>
          <a:stretch>
            <a:fillRect/>
          </a:stretch>
        </p:blipFill>
        <p:spPr>
          <a:xfrm>
            <a:off x="2810735" y="1509166"/>
            <a:ext cx="6570530" cy="5331794"/>
          </a:xfrm>
          <a:prstGeom prst="rect">
            <a:avLst/>
          </a:prstGeom>
        </p:spPr>
      </p:pic>
    </p:spTree>
    <p:extLst>
      <p:ext uri="{BB962C8B-B14F-4D97-AF65-F5344CB8AC3E}">
        <p14:creationId xmlns:p14="http://schemas.microsoft.com/office/powerpoint/2010/main" val="29511459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582C910-B80E-4A54-8E15-CC3034247519}"/>
              </a:ext>
            </a:extLst>
          </p:cNvPr>
          <p:cNvSpPr txBox="1"/>
          <p:nvPr/>
        </p:nvSpPr>
        <p:spPr>
          <a:xfrm>
            <a:off x="680620" y="516056"/>
            <a:ext cx="9568279"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Interface Synthesis Reference: Port-Level IO Protocol</a:t>
            </a:r>
            <a:endParaRPr lang="zh-CN" altLang="en-US" sz="280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D77CF45A-C827-4E09-9902-DE6D4EF78B28}"/>
              </a:ext>
            </a:extLst>
          </p:cNvPr>
          <p:cNvSpPr txBox="1"/>
          <p:nvPr/>
        </p:nvSpPr>
        <p:spPr>
          <a:xfrm>
            <a:off x="680620" y="1139834"/>
            <a:ext cx="7606130" cy="369332"/>
          </a:xfrm>
          <a:prstGeom prst="rect">
            <a:avLst/>
          </a:prstGeom>
          <a:noFill/>
        </p:spPr>
        <p:txBody>
          <a:bodyPr wrap="square" rtlCol="0">
            <a:spAutoFit/>
          </a:bodyPr>
          <a:lstStyle/>
          <a:p>
            <a:r>
              <a:rPr lang="en-US" altLang="zh-CN">
                <a:latin typeface="Courier"/>
              </a:rPr>
              <a:t>ap</a:t>
            </a:r>
            <a:r>
              <a:rPr lang="en-US" altLang="zh-CN">
                <a:latin typeface="Times New Roman" panose="02020603050405020304" pitchFamily="18" charset="0"/>
                <a:cs typeface="Times New Roman" panose="02020603050405020304" pitchFamily="18" charset="0"/>
              </a:rPr>
              <a:t>_</a:t>
            </a:r>
            <a:r>
              <a:rPr lang="en-US" altLang="zh-CN">
                <a:latin typeface="Courier"/>
                <a:cs typeface="Times New Roman" panose="02020603050405020304" pitchFamily="18" charset="0"/>
              </a:rPr>
              <a:t>memory</a:t>
            </a:r>
            <a:endParaRPr lang="zh-CN" altLang="en-US">
              <a:latin typeface="Courier"/>
            </a:endParaRPr>
          </a:p>
        </p:txBody>
      </p:sp>
      <p:pic>
        <p:nvPicPr>
          <p:cNvPr id="4" name="图片 3">
            <a:extLst>
              <a:ext uri="{FF2B5EF4-FFF2-40B4-BE49-F238E27FC236}">
                <a16:creationId xmlns:a16="http://schemas.microsoft.com/office/drawing/2014/main" id="{90798BD9-743A-410A-A3CF-2C1877CCF8F3}"/>
              </a:ext>
            </a:extLst>
          </p:cNvPr>
          <p:cNvPicPr>
            <a:picLocks noChangeAspect="1"/>
          </p:cNvPicPr>
          <p:nvPr/>
        </p:nvPicPr>
        <p:blipFill>
          <a:blip r:embed="rId2"/>
          <a:stretch>
            <a:fillRect/>
          </a:stretch>
        </p:blipFill>
        <p:spPr>
          <a:xfrm>
            <a:off x="2401696" y="1509166"/>
            <a:ext cx="7388607" cy="5348834"/>
          </a:xfrm>
          <a:prstGeom prst="rect">
            <a:avLst/>
          </a:prstGeom>
        </p:spPr>
      </p:pic>
    </p:spTree>
    <p:extLst>
      <p:ext uri="{BB962C8B-B14F-4D97-AF65-F5344CB8AC3E}">
        <p14:creationId xmlns:p14="http://schemas.microsoft.com/office/powerpoint/2010/main" val="967571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582C910-B80E-4A54-8E15-CC3034247519}"/>
              </a:ext>
            </a:extLst>
          </p:cNvPr>
          <p:cNvSpPr txBox="1"/>
          <p:nvPr/>
        </p:nvSpPr>
        <p:spPr>
          <a:xfrm>
            <a:off x="680620" y="516056"/>
            <a:ext cx="9568279"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Interface Synthesis Reference: Port-Level IO Protocol</a:t>
            </a:r>
            <a:endParaRPr lang="zh-CN" altLang="en-US" sz="280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D77CF45A-C827-4E09-9902-DE6D4EF78B28}"/>
              </a:ext>
            </a:extLst>
          </p:cNvPr>
          <p:cNvSpPr txBox="1"/>
          <p:nvPr/>
        </p:nvSpPr>
        <p:spPr>
          <a:xfrm>
            <a:off x="680620" y="1139834"/>
            <a:ext cx="7606130" cy="369332"/>
          </a:xfrm>
          <a:prstGeom prst="rect">
            <a:avLst/>
          </a:prstGeom>
          <a:noFill/>
        </p:spPr>
        <p:txBody>
          <a:bodyPr wrap="square" rtlCol="0">
            <a:spAutoFit/>
          </a:bodyPr>
          <a:lstStyle/>
          <a:p>
            <a:r>
              <a:rPr lang="en-US" altLang="zh-CN">
                <a:latin typeface="Courier"/>
              </a:rPr>
              <a:t>ap</a:t>
            </a:r>
            <a:r>
              <a:rPr lang="en-US" altLang="zh-CN">
                <a:latin typeface="Times New Roman" panose="02020603050405020304" pitchFamily="18" charset="0"/>
                <a:cs typeface="Times New Roman" panose="02020603050405020304" pitchFamily="18" charset="0"/>
              </a:rPr>
              <a:t>_</a:t>
            </a:r>
            <a:r>
              <a:rPr lang="en-US" altLang="zh-CN">
                <a:latin typeface="Courier"/>
                <a:cs typeface="Times New Roman" panose="02020603050405020304" pitchFamily="18" charset="0"/>
              </a:rPr>
              <a:t>fifo</a:t>
            </a:r>
            <a:endParaRPr lang="zh-CN" altLang="en-US">
              <a:latin typeface="Courier"/>
            </a:endParaRPr>
          </a:p>
        </p:txBody>
      </p:sp>
      <p:pic>
        <p:nvPicPr>
          <p:cNvPr id="2" name="图片 1">
            <a:extLst>
              <a:ext uri="{FF2B5EF4-FFF2-40B4-BE49-F238E27FC236}">
                <a16:creationId xmlns:a16="http://schemas.microsoft.com/office/drawing/2014/main" id="{6E38358B-48CC-455B-8946-C107847C39AB}"/>
              </a:ext>
            </a:extLst>
          </p:cNvPr>
          <p:cNvPicPr>
            <a:picLocks noChangeAspect="1"/>
          </p:cNvPicPr>
          <p:nvPr/>
        </p:nvPicPr>
        <p:blipFill>
          <a:blip r:embed="rId2"/>
          <a:stretch>
            <a:fillRect/>
          </a:stretch>
        </p:blipFill>
        <p:spPr>
          <a:xfrm>
            <a:off x="2603355" y="1001184"/>
            <a:ext cx="6985290" cy="5856816"/>
          </a:xfrm>
          <a:prstGeom prst="rect">
            <a:avLst/>
          </a:prstGeom>
        </p:spPr>
      </p:pic>
    </p:spTree>
    <p:extLst>
      <p:ext uri="{BB962C8B-B14F-4D97-AF65-F5344CB8AC3E}">
        <p14:creationId xmlns:p14="http://schemas.microsoft.com/office/powerpoint/2010/main" val="1829658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582C910-B80E-4A54-8E15-CC3034247519}"/>
              </a:ext>
            </a:extLst>
          </p:cNvPr>
          <p:cNvSpPr txBox="1"/>
          <p:nvPr/>
        </p:nvSpPr>
        <p:spPr>
          <a:xfrm>
            <a:off x="680620" y="516056"/>
            <a:ext cx="9568279"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Interface Synthesis Reference: Port-Level IO Protocol</a:t>
            </a:r>
            <a:endParaRPr lang="zh-CN" altLang="en-US" sz="280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D77CF45A-C827-4E09-9902-DE6D4EF78B28}"/>
              </a:ext>
            </a:extLst>
          </p:cNvPr>
          <p:cNvSpPr txBox="1"/>
          <p:nvPr/>
        </p:nvSpPr>
        <p:spPr>
          <a:xfrm>
            <a:off x="680620" y="1139834"/>
            <a:ext cx="7606130" cy="369332"/>
          </a:xfrm>
          <a:prstGeom prst="rect">
            <a:avLst/>
          </a:prstGeom>
          <a:noFill/>
        </p:spPr>
        <p:txBody>
          <a:bodyPr wrap="square" rtlCol="0">
            <a:spAutoFit/>
          </a:bodyPr>
          <a:lstStyle/>
          <a:p>
            <a:r>
              <a:rPr lang="en-US" altLang="zh-CN">
                <a:latin typeface="Courier"/>
              </a:rPr>
              <a:t>ap</a:t>
            </a:r>
            <a:r>
              <a:rPr lang="en-US" altLang="zh-CN">
                <a:latin typeface="Times New Roman" panose="02020603050405020304" pitchFamily="18" charset="0"/>
                <a:cs typeface="Times New Roman" panose="02020603050405020304" pitchFamily="18" charset="0"/>
              </a:rPr>
              <a:t>_</a:t>
            </a:r>
            <a:r>
              <a:rPr lang="en-US" altLang="zh-CN">
                <a:latin typeface="Courier"/>
                <a:cs typeface="Times New Roman" panose="02020603050405020304" pitchFamily="18" charset="0"/>
              </a:rPr>
              <a:t>bus:Standard Read</a:t>
            </a:r>
            <a:endParaRPr lang="zh-CN" altLang="en-US">
              <a:latin typeface="Courier"/>
            </a:endParaRPr>
          </a:p>
        </p:txBody>
      </p:sp>
      <p:pic>
        <p:nvPicPr>
          <p:cNvPr id="4" name="图片 3">
            <a:extLst>
              <a:ext uri="{FF2B5EF4-FFF2-40B4-BE49-F238E27FC236}">
                <a16:creationId xmlns:a16="http://schemas.microsoft.com/office/drawing/2014/main" id="{9D80D78A-4912-4AC2-B2C0-1E9BCDE5B3E8}"/>
              </a:ext>
            </a:extLst>
          </p:cNvPr>
          <p:cNvPicPr>
            <a:picLocks noChangeAspect="1"/>
          </p:cNvPicPr>
          <p:nvPr/>
        </p:nvPicPr>
        <p:blipFill>
          <a:blip r:embed="rId2"/>
          <a:stretch>
            <a:fillRect/>
          </a:stretch>
        </p:blipFill>
        <p:spPr>
          <a:xfrm>
            <a:off x="2628925" y="1507292"/>
            <a:ext cx="6934150" cy="5350708"/>
          </a:xfrm>
          <a:prstGeom prst="rect">
            <a:avLst/>
          </a:prstGeom>
        </p:spPr>
      </p:pic>
    </p:spTree>
    <p:extLst>
      <p:ext uri="{BB962C8B-B14F-4D97-AF65-F5344CB8AC3E}">
        <p14:creationId xmlns:p14="http://schemas.microsoft.com/office/powerpoint/2010/main" val="38185374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582C910-B80E-4A54-8E15-CC3034247519}"/>
              </a:ext>
            </a:extLst>
          </p:cNvPr>
          <p:cNvSpPr txBox="1"/>
          <p:nvPr/>
        </p:nvSpPr>
        <p:spPr>
          <a:xfrm>
            <a:off x="680620" y="516056"/>
            <a:ext cx="9568279"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Interface Synthesis Reference: Port-Level IO Protocol</a:t>
            </a:r>
            <a:endParaRPr lang="zh-CN" altLang="en-US" sz="280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D77CF45A-C827-4E09-9902-DE6D4EF78B28}"/>
              </a:ext>
            </a:extLst>
          </p:cNvPr>
          <p:cNvSpPr txBox="1"/>
          <p:nvPr/>
        </p:nvSpPr>
        <p:spPr>
          <a:xfrm>
            <a:off x="680620" y="1139834"/>
            <a:ext cx="7606130" cy="369332"/>
          </a:xfrm>
          <a:prstGeom prst="rect">
            <a:avLst/>
          </a:prstGeom>
          <a:noFill/>
        </p:spPr>
        <p:txBody>
          <a:bodyPr wrap="square" rtlCol="0">
            <a:spAutoFit/>
          </a:bodyPr>
          <a:lstStyle/>
          <a:p>
            <a:r>
              <a:rPr lang="en-US" altLang="zh-CN">
                <a:latin typeface="Courier"/>
              </a:rPr>
              <a:t>ap</a:t>
            </a:r>
            <a:r>
              <a:rPr lang="en-US" altLang="zh-CN">
                <a:latin typeface="Times New Roman" panose="02020603050405020304" pitchFamily="18" charset="0"/>
                <a:cs typeface="Times New Roman" panose="02020603050405020304" pitchFamily="18" charset="0"/>
              </a:rPr>
              <a:t>_</a:t>
            </a:r>
            <a:r>
              <a:rPr lang="en-US" altLang="zh-CN">
                <a:latin typeface="Courier"/>
                <a:cs typeface="Times New Roman" panose="02020603050405020304" pitchFamily="18" charset="0"/>
              </a:rPr>
              <a:t>bus:Standard Write</a:t>
            </a:r>
            <a:endParaRPr lang="zh-CN" altLang="en-US">
              <a:latin typeface="Courier"/>
            </a:endParaRPr>
          </a:p>
        </p:txBody>
      </p:sp>
      <p:pic>
        <p:nvPicPr>
          <p:cNvPr id="2" name="图片 1">
            <a:extLst>
              <a:ext uri="{FF2B5EF4-FFF2-40B4-BE49-F238E27FC236}">
                <a16:creationId xmlns:a16="http://schemas.microsoft.com/office/drawing/2014/main" id="{2722929A-3F8B-4AF9-9945-C6E55BF9BF4C}"/>
              </a:ext>
            </a:extLst>
          </p:cNvPr>
          <p:cNvPicPr>
            <a:picLocks noChangeAspect="1"/>
          </p:cNvPicPr>
          <p:nvPr/>
        </p:nvPicPr>
        <p:blipFill>
          <a:blip r:embed="rId2"/>
          <a:stretch>
            <a:fillRect/>
          </a:stretch>
        </p:blipFill>
        <p:spPr>
          <a:xfrm>
            <a:off x="2481129" y="1502944"/>
            <a:ext cx="7229742" cy="5355056"/>
          </a:xfrm>
          <a:prstGeom prst="rect">
            <a:avLst/>
          </a:prstGeom>
        </p:spPr>
      </p:pic>
    </p:spTree>
    <p:extLst>
      <p:ext uri="{BB962C8B-B14F-4D97-AF65-F5344CB8AC3E}">
        <p14:creationId xmlns:p14="http://schemas.microsoft.com/office/powerpoint/2010/main" val="6921339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582C910-B80E-4A54-8E15-CC3034247519}"/>
              </a:ext>
            </a:extLst>
          </p:cNvPr>
          <p:cNvSpPr txBox="1"/>
          <p:nvPr/>
        </p:nvSpPr>
        <p:spPr>
          <a:xfrm>
            <a:off x="680620" y="516056"/>
            <a:ext cx="9568279"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Interface Synthesis Reference: Port-Level IO Protocol</a:t>
            </a:r>
            <a:endParaRPr lang="zh-CN" altLang="en-US" sz="280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D77CF45A-C827-4E09-9902-DE6D4EF78B28}"/>
              </a:ext>
            </a:extLst>
          </p:cNvPr>
          <p:cNvSpPr txBox="1"/>
          <p:nvPr/>
        </p:nvSpPr>
        <p:spPr>
          <a:xfrm>
            <a:off x="680620" y="1139834"/>
            <a:ext cx="7606130" cy="369332"/>
          </a:xfrm>
          <a:prstGeom prst="rect">
            <a:avLst/>
          </a:prstGeom>
          <a:noFill/>
        </p:spPr>
        <p:txBody>
          <a:bodyPr wrap="square" rtlCol="0">
            <a:spAutoFit/>
          </a:bodyPr>
          <a:lstStyle/>
          <a:p>
            <a:r>
              <a:rPr lang="en-US" altLang="zh-CN">
                <a:latin typeface="Courier"/>
              </a:rPr>
              <a:t>ap</a:t>
            </a:r>
            <a:r>
              <a:rPr lang="en-US" altLang="zh-CN">
                <a:latin typeface="Times New Roman" panose="02020603050405020304" pitchFamily="18" charset="0"/>
                <a:cs typeface="Times New Roman" panose="02020603050405020304" pitchFamily="18" charset="0"/>
              </a:rPr>
              <a:t>_</a:t>
            </a:r>
            <a:r>
              <a:rPr lang="en-US" altLang="zh-CN">
                <a:latin typeface="Courier"/>
                <a:cs typeface="Times New Roman" panose="02020603050405020304" pitchFamily="18" charset="0"/>
              </a:rPr>
              <a:t>bus:Brust Read</a:t>
            </a:r>
            <a:endParaRPr lang="zh-CN" altLang="en-US">
              <a:latin typeface="Courier"/>
            </a:endParaRPr>
          </a:p>
        </p:txBody>
      </p:sp>
      <p:pic>
        <p:nvPicPr>
          <p:cNvPr id="4" name="图片 3">
            <a:extLst>
              <a:ext uri="{FF2B5EF4-FFF2-40B4-BE49-F238E27FC236}">
                <a16:creationId xmlns:a16="http://schemas.microsoft.com/office/drawing/2014/main" id="{E56512B2-E969-4CEC-9A0C-1BB31774D7B9}"/>
              </a:ext>
            </a:extLst>
          </p:cNvPr>
          <p:cNvPicPr>
            <a:picLocks noChangeAspect="1"/>
          </p:cNvPicPr>
          <p:nvPr/>
        </p:nvPicPr>
        <p:blipFill>
          <a:blip r:embed="rId2"/>
          <a:stretch>
            <a:fillRect/>
          </a:stretch>
        </p:blipFill>
        <p:spPr>
          <a:xfrm>
            <a:off x="2649513" y="1506217"/>
            <a:ext cx="6892973" cy="5351783"/>
          </a:xfrm>
          <a:prstGeom prst="rect">
            <a:avLst/>
          </a:prstGeom>
        </p:spPr>
      </p:pic>
    </p:spTree>
    <p:extLst>
      <p:ext uri="{BB962C8B-B14F-4D97-AF65-F5344CB8AC3E}">
        <p14:creationId xmlns:p14="http://schemas.microsoft.com/office/powerpoint/2010/main" val="36529146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582C910-B80E-4A54-8E15-CC3034247519}"/>
              </a:ext>
            </a:extLst>
          </p:cNvPr>
          <p:cNvSpPr txBox="1"/>
          <p:nvPr/>
        </p:nvSpPr>
        <p:spPr>
          <a:xfrm>
            <a:off x="680620" y="516056"/>
            <a:ext cx="9568279"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Interface Synthesis Reference: Port-Level IO Protocol</a:t>
            </a:r>
            <a:endParaRPr lang="zh-CN" altLang="en-US" sz="280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D77CF45A-C827-4E09-9902-DE6D4EF78B28}"/>
              </a:ext>
            </a:extLst>
          </p:cNvPr>
          <p:cNvSpPr txBox="1"/>
          <p:nvPr/>
        </p:nvSpPr>
        <p:spPr>
          <a:xfrm>
            <a:off x="680620" y="1139834"/>
            <a:ext cx="7606130" cy="369332"/>
          </a:xfrm>
          <a:prstGeom prst="rect">
            <a:avLst/>
          </a:prstGeom>
          <a:noFill/>
        </p:spPr>
        <p:txBody>
          <a:bodyPr wrap="square" rtlCol="0">
            <a:spAutoFit/>
          </a:bodyPr>
          <a:lstStyle/>
          <a:p>
            <a:r>
              <a:rPr lang="en-US" altLang="zh-CN">
                <a:latin typeface="Courier"/>
              </a:rPr>
              <a:t>ap</a:t>
            </a:r>
            <a:r>
              <a:rPr lang="en-US" altLang="zh-CN">
                <a:latin typeface="Times New Roman" panose="02020603050405020304" pitchFamily="18" charset="0"/>
                <a:cs typeface="Times New Roman" panose="02020603050405020304" pitchFamily="18" charset="0"/>
              </a:rPr>
              <a:t>_</a:t>
            </a:r>
            <a:r>
              <a:rPr lang="en-US" altLang="zh-CN">
                <a:latin typeface="Courier"/>
                <a:cs typeface="Times New Roman" panose="02020603050405020304" pitchFamily="18" charset="0"/>
              </a:rPr>
              <a:t>bus:Brust Write</a:t>
            </a:r>
            <a:endParaRPr lang="zh-CN" altLang="en-US">
              <a:latin typeface="Courier"/>
            </a:endParaRPr>
          </a:p>
        </p:txBody>
      </p:sp>
      <p:pic>
        <p:nvPicPr>
          <p:cNvPr id="2" name="图片 1">
            <a:extLst>
              <a:ext uri="{FF2B5EF4-FFF2-40B4-BE49-F238E27FC236}">
                <a16:creationId xmlns:a16="http://schemas.microsoft.com/office/drawing/2014/main" id="{7054B252-DBB8-4A3F-BA75-E32B7860B317}"/>
              </a:ext>
            </a:extLst>
          </p:cNvPr>
          <p:cNvPicPr>
            <a:picLocks noChangeAspect="1"/>
          </p:cNvPicPr>
          <p:nvPr/>
        </p:nvPicPr>
        <p:blipFill>
          <a:blip r:embed="rId2"/>
          <a:stretch>
            <a:fillRect/>
          </a:stretch>
        </p:blipFill>
        <p:spPr>
          <a:xfrm>
            <a:off x="2661705" y="1507147"/>
            <a:ext cx="6868590" cy="5350853"/>
          </a:xfrm>
          <a:prstGeom prst="rect">
            <a:avLst/>
          </a:prstGeom>
        </p:spPr>
      </p:pic>
    </p:spTree>
    <p:extLst>
      <p:ext uri="{BB962C8B-B14F-4D97-AF65-F5344CB8AC3E}">
        <p14:creationId xmlns:p14="http://schemas.microsoft.com/office/powerpoint/2010/main" val="2296250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6D0CC62-6EC9-4055-90B4-E1A57F09060D}"/>
              </a:ext>
            </a:extLst>
          </p:cNvPr>
          <p:cNvSpPr txBox="1"/>
          <p:nvPr/>
        </p:nvSpPr>
        <p:spPr>
          <a:xfrm>
            <a:off x="2170590" y="3167390"/>
            <a:ext cx="7850820" cy="523220"/>
          </a:xfrm>
          <a:prstGeom prst="rect">
            <a:avLst/>
          </a:prstGeom>
          <a:noFill/>
        </p:spPr>
        <p:txBody>
          <a:bodyPr wrap="square" rtlCol="0">
            <a:spAutoFit/>
          </a:bodyPr>
          <a:lstStyle/>
          <a:p>
            <a:pPr algn="ctr"/>
            <a:r>
              <a:rPr lang="en-US" altLang="zh-CN" sz="2800">
                <a:latin typeface="Times New Roman" panose="02020603050405020304" pitchFamily="18" charset="0"/>
                <a:cs typeface="Times New Roman" panose="02020603050405020304" pitchFamily="18" charset="0"/>
              </a:rPr>
              <a:t>Optimizing the Design: Clock, Reset and RTL output</a:t>
            </a:r>
            <a:endParaRPr lang="zh-CN" alt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00617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41084BC-C726-431C-9456-D67074DB8600}"/>
              </a:ext>
            </a:extLst>
          </p:cNvPr>
          <p:cNvSpPr txBox="1"/>
          <p:nvPr/>
        </p:nvSpPr>
        <p:spPr>
          <a:xfrm>
            <a:off x="2170590" y="3167390"/>
            <a:ext cx="7850820" cy="523220"/>
          </a:xfrm>
          <a:prstGeom prst="rect">
            <a:avLst/>
          </a:prstGeom>
          <a:noFill/>
        </p:spPr>
        <p:txBody>
          <a:bodyPr wrap="square" rtlCol="0">
            <a:spAutoFit/>
          </a:bodyPr>
          <a:lstStyle/>
          <a:p>
            <a:pPr algn="ctr"/>
            <a:r>
              <a:rPr lang="en-US" altLang="zh-CN" sz="2800">
                <a:latin typeface="Times New Roman" panose="02020603050405020304" pitchFamily="18" charset="0"/>
                <a:cs typeface="Times New Roman" panose="02020603050405020304" pitchFamily="18" charset="0"/>
              </a:rPr>
              <a:t>How to use HLS?</a:t>
            </a:r>
            <a:endParaRPr lang="zh-CN" alt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39412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582C910-B80E-4A54-8E15-CC3034247519}"/>
              </a:ext>
            </a:extLst>
          </p:cNvPr>
          <p:cNvSpPr txBox="1"/>
          <p:nvPr/>
        </p:nvSpPr>
        <p:spPr>
          <a:xfrm>
            <a:off x="680620" y="516056"/>
            <a:ext cx="9568279"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How to use HLS?</a:t>
            </a:r>
            <a:endParaRPr lang="zh-CN" altLang="en-US" sz="280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D77CF45A-C827-4E09-9902-DE6D4EF78B28}"/>
              </a:ext>
            </a:extLst>
          </p:cNvPr>
          <p:cNvSpPr txBox="1"/>
          <p:nvPr/>
        </p:nvSpPr>
        <p:spPr>
          <a:xfrm>
            <a:off x="680620" y="1139834"/>
            <a:ext cx="7606130" cy="369332"/>
          </a:xfrm>
          <a:prstGeom prst="rect">
            <a:avLst/>
          </a:prstGeom>
          <a:noFill/>
        </p:spPr>
        <p:txBody>
          <a:bodyPr wrap="square" rtlCol="0">
            <a:spAutoFit/>
          </a:bodyPr>
          <a:lstStyle/>
          <a:p>
            <a:r>
              <a:rPr lang="en-US" altLang="zh-CN">
                <a:latin typeface="Courier"/>
                <a:hlinkClick r:id="rId2"/>
              </a:rPr>
              <a:t>UG871</a:t>
            </a:r>
            <a:endParaRPr lang="zh-CN" altLang="en-US">
              <a:latin typeface="Courier"/>
            </a:endParaRPr>
          </a:p>
        </p:txBody>
      </p:sp>
      <p:pic>
        <p:nvPicPr>
          <p:cNvPr id="2" name="图片 1">
            <a:extLst>
              <a:ext uri="{FF2B5EF4-FFF2-40B4-BE49-F238E27FC236}">
                <a16:creationId xmlns:a16="http://schemas.microsoft.com/office/drawing/2014/main" id="{E634EA44-0CF4-4300-A3CF-E9434C7B11A0}"/>
              </a:ext>
            </a:extLst>
          </p:cNvPr>
          <p:cNvPicPr>
            <a:picLocks noChangeAspect="1"/>
          </p:cNvPicPr>
          <p:nvPr/>
        </p:nvPicPr>
        <p:blipFill>
          <a:blip r:embed="rId3"/>
          <a:stretch>
            <a:fillRect/>
          </a:stretch>
        </p:blipFill>
        <p:spPr>
          <a:xfrm>
            <a:off x="1786108" y="2321276"/>
            <a:ext cx="3390476" cy="2590476"/>
          </a:xfrm>
          <a:prstGeom prst="rect">
            <a:avLst/>
          </a:prstGeom>
        </p:spPr>
      </p:pic>
      <p:pic>
        <p:nvPicPr>
          <p:cNvPr id="5" name="图片 4">
            <a:extLst>
              <a:ext uri="{FF2B5EF4-FFF2-40B4-BE49-F238E27FC236}">
                <a16:creationId xmlns:a16="http://schemas.microsoft.com/office/drawing/2014/main" id="{601E97D4-7A36-4010-BF3F-39C88E80B814}"/>
              </a:ext>
            </a:extLst>
          </p:cNvPr>
          <p:cNvPicPr>
            <a:picLocks noChangeAspect="1"/>
          </p:cNvPicPr>
          <p:nvPr/>
        </p:nvPicPr>
        <p:blipFill>
          <a:blip r:embed="rId4"/>
          <a:stretch>
            <a:fillRect/>
          </a:stretch>
        </p:blipFill>
        <p:spPr>
          <a:xfrm>
            <a:off x="6282071" y="1139834"/>
            <a:ext cx="5342857" cy="5523809"/>
          </a:xfrm>
          <a:prstGeom prst="rect">
            <a:avLst/>
          </a:prstGeom>
        </p:spPr>
      </p:pic>
    </p:spTree>
    <p:extLst>
      <p:ext uri="{BB962C8B-B14F-4D97-AF65-F5344CB8AC3E}">
        <p14:creationId xmlns:p14="http://schemas.microsoft.com/office/powerpoint/2010/main" val="39975586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41084BC-C726-431C-9456-D67074DB8600}"/>
              </a:ext>
            </a:extLst>
          </p:cNvPr>
          <p:cNvSpPr txBox="1"/>
          <p:nvPr/>
        </p:nvSpPr>
        <p:spPr>
          <a:xfrm>
            <a:off x="2170590" y="3167390"/>
            <a:ext cx="7850820" cy="523220"/>
          </a:xfrm>
          <a:prstGeom prst="rect">
            <a:avLst/>
          </a:prstGeom>
          <a:noFill/>
        </p:spPr>
        <p:txBody>
          <a:bodyPr wrap="square" rtlCol="0">
            <a:spAutoFit/>
          </a:bodyPr>
          <a:lstStyle/>
          <a:p>
            <a:pPr algn="ctr"/>
            <a:r>
              <a:rPr lang="en-US" altLang="zh-CN" sz="2800">
                <a:latin typeface="Times New Roman" panose="02020603050405020304" pitchFamily="18" charset="0"/>
                <a:cs typeface="Times New Roman" panose="02020603050405020304" pitchFamily="18" charset="0"/>
              </a:rPr>
              <a:t>What’s more?</a:t>
            </a:r>
            <a:endParaRPr lang="zh-CN" alt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88794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582C910-B80E-4A54-8E15-CC3034247519}"/>
              </a:ext>
            </a:extLst>
          </p:cNvPr>
          <p:cNvSpPr txBox="1"/>
          <p:nvPr/>
        </p:nvSpPr>
        <p:spPr>
          <a:xfrm>
            <a:off x="680620" y="516056"/>
            <a:ext cx="9568279"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What’s more?</a:t>
            </a:r>
            <a:endParaRPr lang="zh-CN" altLang="en-US" sz="280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E82EA9FB-1CA3-4B9B-9C17-DFA0DB49C964}"/>
              </a:ext>
            </a:extLst>
          </p:cNvPr>
          <p:cNvSpPr/>
          <p:nvPr/>
        </p:nvSpPr>
        <p:spPr>
          <a:xfrm>
            <a:off x="680620" y="2027327"/>
            <a:ext cx="10482680" cy="369332"/>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High-Level Synthesis C Libraries: HLS Stream Library, HLS Math Library, HLS Video Library, etc.</a:t>
            </a:r>
            <a:endParaRPr lang="zh-CN" altLang="en-US">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197D7504-F3C9-4A96-B490-FD8C7896E05F}"/>
              </a:ext>
            </a:extLst>
          </p:cNvPr>
          <p:cNvSpPr/>
          <p:nvPr/>
        </p:nvSpPr>
        <p:spPr>
          <a:xfrm>
            <a:off x="680620" y="4461342"/>
            <a:ext cx="10482680" cy="369332"/>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High-Level Productivity Design Methodology</a:t>
            </a:r>
            <a:endParaRPr lang="zh-CN" altLang="en-US">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AC870A99-EF4D-4DC8-B858-705A649F8C2A}"/>
              </a:ext>
            </a:extLst>
          </p:cNvPr>
          <p:cNvPicPr>
            <a:picLocks noChangeAspect="1"/>
          </p:cNvPicPr>
          <p:nvPr/>
        </p:nvPicPr>
        <p:blipFill>
          <a:blip r:embed="rId2"/>
          <a:stretch>
            <a:fillRect/>
          </a:stretch>
        </p:blipFill>
        <p:spPr>
          <a:xfrm>
            <a:off x="5877470" y="3006864"/>
            <a:ext cx="4371429" cy="3647619"/>
          </a:xfrm>
          <a:prstGeom prst="rect">
            <a:avLst/>
          </a:prstGeom>
        </p:spPr>
      </p:pic>
    </p:spTree>
    <p:extLst>
      <p:ext uri="{BB962C8B-B14F-4D97-AF65-F5344CB8AC3E}">
        <p14:creationId xmlns:p14="http://schemas.microsoft.com/office/powerpoint/2010/main" val="2731175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582C910-B80E-4A54-8E15-CC3034247519}"/>
              </a:ext>
            </a:extLst>
          </p:cNvPr>
          <p:cNvSpPr txBox="1"/>
          <p:nvPr/>
        </p:nvSpPr>
        <p:spPr>
          <a:xfrm>
            <a:off x="680620" y="516056"/>
            <a:ext cx="9568279"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Reference</a:t>
            </a:r>
            <a:endParaRPr lang="zh-CN" altLang="en-US" sz="280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E45C6163-EBCE-471E-9CA1-0EA933CB982D}"/>
              </a:ext>
            </a:extLst>
          </p:cNvPr>
          <p:cNvSpPr/>
          <p:nvPr/>
        </p:nvSpPr>
        <p:spPr>
          <a:xfrm>
            <a:off x="680620" y="2690336"/>
            <a:ext cx="8158580" cy="1477328"/>
          </a:xfrm>
          <a:prstGeom prst="rect">
            <a:avLst/>
          </a:prstGeom>
        </p:spPr>
        <p:txBody>
          <a:bodyPr wrap="square">
            <a:spAutoFit/>
          </a:bodyPr>
          <a:lstStyle/>
          <a:p>
            <a:pPr marL="285750" indent="-285750">
              <a:buFont typeface="Arial" panose="020B0604020202020204" pitchFamily="34" charset="0"/>
              <a:buChar char="•"/>
            </a:pPr>
            <a:r>
              <a:rPr lang="zh-CN" altLang="en-US">
                <a:latin typeface="Times New Roman" panose="02020603050405020304" pitchFamily="18" charset="0"/>
                <a:cs typeface="Times New Roman" panose="02020603050405020304" pitchFamily="18" charset="0"/>
                <a:hlinkClick r:id="rId2"/>
              </a:rPr>
              <a:t>UG902-Vivado Design Suite User Guide: High-Level Synthesis</a:t>
            </a: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hlinkClick r:id="rId3"/>
              </a:rPr>
              <a:t>UG871-Vivado Design Suite Tutorial: High-Level Synthesis</a:t>
            </a: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hlinkClick r:id="rId4"/>
              </a:rPr>
              <a:t>UG1197-UltraFast Vivado HLS Methodology Guide</a:t>
            </a:r>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78248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582C910-B80E-4A54-8E15-CC3034247519}"/>
              </a:ext>
            </a:extLst>
          </p:cNvPr>
          <p:cNvSpPr txBox="1"/>
          <p:nvPr/>
        </p:nvSpPr>
        <p:spPr>
          <a:xfrm>
            <a:off x="4683710" y="3167390"/>
            <a:ext cx="2824580" cy="523220"/>
          </a:xfrm>
          <a:prstGeom prst="rect">
            <a:avLst/>
          </a:prstGeom>
          <a:noFill/>
        </p:spPr>
        <p:txBody>
          <a:bodyPr wrap="square" rtlCol="0">
            <a:spAutoFit/>
          </a:bodyPr>
          <a:lstStyle/>
          <a:p>
            <a:pPr algn="ctr"/>
            <a:r>
              <a:rPr lang="en-US" altLang="zh-CN" sz="2800">
                <a:latin typeface="Times New Roman" panose="02020603050405020304" pitchFamily="18" charset="0"/>
                <a:cs typeface="Times New Roman" panose="02020603050405020304" pitchFamily="18" charset="0"/>
              </a:rPr>
              <a:t>Thanks!</a:t>
            </a:r>
            <a:endParaRPr lang="zh-CN" alt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971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A4ACE13-CAA9-455A-9DC3-288B472140ED}"/>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Clock, Reset and RTL output</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502B8252-F1CB-4DDE-8C3D-689C6FFC3C2D}"/>
              </a:ext>
            </a:extLst>
          </p:cNvPr>
          <p:cNvSpPr txBox="1"/>
          <p:nvPr/>
        </p:nvSpPr>
        <p:spPr>
          <a:xfrm>
            <a:off x="680621" y="1289893"/>
            <a:ext cx="7850820" cy="400110"/>
          </a:xfrm>
          <a:prstGeom prst="rect">
            <a:avLst/>
          </a:prstGeom>
          <a:noFill/>
        </p:spPr>
        <p:txBody>
          <a:bodyPr wrap="square" rtlCol="0">
            <a:spAutoFit/>
          </a:bodyPr>
          <a:lstStyle/>
          <a:p>
            <a:r>
              <a:rPr lang="en-US" altLang="zh-CN" sz="2000">
                <a:latin typeface="Times New Roman" panose="02020603050405020304" pitchFamily="18" charset="0"/>
                <a:cs typeface="Times New Roman" panose="02020603050405020304" pitchFamily="18" charset="0"/>
              </a:rPr>
              <a:t>Specifying the Clock Frequency</a:t>
            </a:r>
            <a:endParaRPr lang="zh-CN" altLang="en-US" sz="200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520A3D92-0E7D-4015-8904-C1A302B08A3C}"/>
              </a:ext>
            </a:extLst>
          </p:cNvPr>
          <p:cNvSpPr txBox="1"/>
          <p:nvPr/>
        </p:nvSpPr>
        <p:spPr>
          <a:xfrm>
            <a:off x="680621" y="1940620"/>
            <a:ext cx="9360024" cy="96032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000">
                <a:latin typeface="Times New Roman" panose="02020603050405020304" pitchFamily="18" charset="0"/>
                <a:cs typeface="Times New Roman" panose="02020603050405020304" pitchFamily="18" charset="0"/>
              </a:rPr>
              <a:t>For C and C++ designs only a single clock is supported.</a:t>
            </a:r>
          </a:p>
          <a:p>
            <a:pPr marL="342900" indent="-342900">
              <a:lnSpc>
                <a:spcPct val="150000"/>
              </a:lnSpc>
              <a:buFont typeface="Arial" panose="020B0604020202020204" pitchFamily="34" charset="0"/>
              <a:buChar char="•"/>
            </a:pPr>
            <a:r>
              <a:rPr lang="en-US" altLang="zh-CN" sz="2000" u="sng">
                <a:latin typeface="Times New Roman" panose="02020603050405020304" pitchFamily="18" charset="0"/>
                <a:cs typeface="Times New Roman" panose="02020603050405020304" pitchFamily="18" charset="0"/>
              </a:rPr>
              <a:t>For SystemC designs</a:t>
            </a:r>
            <a:r>
              <a:rPr lang="en-US" altLang="zh-CN" sz="2000">
                <a:latin typeface="Times New Roman" panose="02020603050405020304" pitchFamily="18" charset="0"/>
                <a:cs typeface="Times New Roman" panose="02020603050405020304" pitchFamily="18" charset="0"/>
              </a:rPr>
              <a:t>, each SC_MODULE may be specified with </a:t>
            </a:r>
            <a:r>
              <a:rPr lang="en-US" altLang="zh-CN" sz="2000" u="sng">
                <a:latin typeface="Times New Roman" panose="02020603050405020304" pitchFamily="18" charset="0"/>
                <a:cs typeface="Times New Roman" panose="02020603050405020304" pitchFamily="18" charset="0"/>
              </a:rPr>
              <a:t>a different clock</a:t>
            </a:r>
            <a:r>
              <a:rPr lang="en-US" altLang="zh-CN" sz="2000">
                <a:latin typeface="Times New Roman" panose="02020603050405020304" pitchFamily="18" charset="0"/>
                <a:cs typeface="Times New Roman" panose="02020603050405020304" pitchFamily="18" charset="0"/>
              </a:rPr>
              <a:t>.</a:t>
            </a:r>
            <a:endParaRPr lang="zh-CN" altLang="en-US" sz="200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38EAF9C-326D-49F4-9465-5DA73E2E4F43}"/>
              </a:ext>
            </a:extLst>
          </p:cNvPr>
          <p:cNvSpPr/>
          <p:nvPr/>
        </p:nvSpPr>
        <p:spPr>
          <a:xfrm>
            <a:off x="680621" y="3249167"/>
            <a:ext cx="9111449" cy="707886"/>
          </a:xfrm>
          <a:prstGeom prst="rect">
            <a:avLst/>
          </a:prstGeom>
        </p:spPr>
        <p:txBody>
          <a:bodyPr wrap="square">
            <a:spAutoFit/>
          </a:bodyPr>
          <a:lstStyle/>
          <a:p>
            <a:r>
              <a:rPr lang="en-US" altLang="zh-CN" sz="2000">
                <a:latin typeface="Times New Roman" panose="02020603050405020304" pitchFamily="18" charset="0"/>
                <a:cs typeface="Times New Roman" panose="02020603050405020304" pitchFamily="18" charset="0"/>
              </a:rPr>
              <a:t>The clock period, in ns, is set in the </a:t>
            </a:r>
            <a:r>
              <a:rPr lang="en-US" altLang="zh-CN" sz="2000" b="1">
                <a:latin typeface="Times New Roman" panose="02020603050405020304" pitchFamily="18" charset="0"/>
                <a:cs typeface="Times New Roman" panose="02020603050405020304" pitchFamily="18" charset="0"/>
              </a:rPr>
              <a:t>Solutions &gt; Solutions Setting</a:t>
            </a:r>
            <a:r>
              <a:rPr lang="en-US" altLang="zh-CN" sz="2000">
                <a:latin typeface="Times New Roman" panose="02020603050405020304" pitchFamily="18" charset="0"/>
                <a:cs typeface="Times New Roman" panose="02020603050405020304" pitchFamily="18" charset="0"/>
              </a:rPr>
              <a:t>. Vivado HLS uses the concept of a clock uncertainty to provide a user defined </a:t>
            </a:r>
            <a:r>
              <a:rPr lang="en-US" altLang="zh-CN" sz="2000" u="sng">
                <a:latin typeface="Times New Roman" panose="02020603050405020304" pitchFamily="18" charset="0"/>
                <a:cs typeface="Times New Roman" panose="02020603050405020304" pitchFamily="18" charset="0"/>
              </a:rPr>
              <a:t>timing margin</a:t>
            </a:r>
            <a:r>
              <a:rPr lang="en-US" altLang="zh-CN" sz="2000">
                <a:latin typeface="Times New Roman" panose="02020603050405020304" pitchFamily="18" charset="0"/>
                <a:cs typeface="Times New Roman" panose="02020603050405020304" pitchFamily="18" charset="0"/>
              </a:rPr>
              <a:t>.</a:t>
            </a:r>
            <a:endParaRPr lang="zh-CN" altLang="en-US" sz="200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9A83F2EE-C38D-4102-8485-511EB5D36E08}"/>
              </a:ext>
            </a:extLst>
          </p:cNvPr>
          <p:cNvPicPr>
            <a:picLocks noChangeAspect="1"/>
          </p:cNvPicPr>
          <p:nvPr/>
        </p:nvPicPr>
        <p:blipFill>
          <a:blip r:embed="rId2"/>
          <a:stretch>
            <a:fillRect/>
          </a:stretch>
        </p:blipFill>
        <p:spPr>
          <a:xfrm>
            <a:off x="3455867" y="4249301"/>
            <a:ext cx="5280265" cy="2186097"/>
          </a:xfrm>
          <a:prstGeom prst="rect">
            <a:avLst/>
          </a:prstGeom>
        </p:spPr>
      </p:pic>
    </p:spTree>
    <p:extLst>
      <p:ext uri="{BB962C8B-B14F-4D97-AF65-F5344CB8AC3E}">
        <p14:creationId xmlns:p14="http://schemas.microsoft.com/office/powerpoint/2010/main" val="1487066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A4ACE13-CAA9-455A-9DC3-288B472140ED}"/>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Clock, Reset and RTL output</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502B8252-F1CB-4DDE-8C3D-689C6FFC3C2D}"/>
              </a:ext>
            </a:extLst>
          </p:cNvPr>
          <p:cNvSpPr txBox="1"/>
          <p:nvPr/>
        </p:nvSpPr>
        <p:spPr>
          <a:xfrm>
            <a:off x="680621" y="1289893"/>
            <a:ext cx="7850820" cy="400110"/>
          </a:xfrm>
          <a:prstGeom prst="rect">
            <a:avLst/>
          </a:prstGeom>
          <a:noFill/>
        </p:spPr>
        <p:txBody>
          <a:bodyPr wrap="square" rtlCol="0">
            <a:spAutoFit/>
          </a:bodyPr>
          <a:lstStyle/>
          <a:p>
            <a:r>
              <a:rPr lang="en-US" altLang="zh-CN" sz="2000">
                <a:latin typeface="Times New Roman" panose="02020603050405020304" pitchFamily="18" charset="0"/>
                <a:cs typeface="Times New Roman" panose="02020603050405020304" pitchFamily="18" charset="0"/>
              </a:rPr>
              <a:t>Specifying the Reset</a:t>
            </a:r>
            <a:endParaRPr lang="zh-CN" altLang="en-US" sz="200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237707A1-67D8-4BFC-B014-8F34794FAE6B}"/>
              </a:ext>
            </a:extLst>
          </p:cNvPr>
          <p:cNvSpPr/>
          <p:nvPr/>
        </p:nvSpPr>
        <p:spPr>
          <a:xfrm>
            <a:off x="680621" y="1802844"/>
            <a:ext cx="10727185" cy="646331"/>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The variables start with the same initial state as the C code. However, </a:t>
            </a:r>
            <a:r>
              <a:rPr lang="en-US" altLang="zh-CN" u="sng">
                <a:latin typeface="Times New Roman" panose="02020603050405020304" pitchFamily="18" charset="0"/>
                <a:cs typeface="Times New Roman" panose="02020603050405020304" pitchFamily="18" charset="0"/>
              </a:rPr>
              <a:t>there is no way to force a return to this initial state.</a:t>
            </a:r>
            <a:r>
              <a:rPr lang="en-US" altLang="zh-CN">
                <a:latin typeface="Times New Roman" panose="02020603050405020304" pitchFamily="18" charset="0"/>
                <a:cs typeface="Times New Roman" panose="02020603050405020304" pitchFamily="18" charset="0"/>
              </a:rPr>
              <a:t> To return to their initial state the variables must be implemented with a reset.</a:t>
            </a:r>
            <a:endParaRPr lang="zh-CN" altLang="en-US">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1BB4D0EB-414F-463F-9390-7CD418DC9115}"/>
              </a:ext>
            </a:extLst>
          </p:cNvPr>
          <p:cNvPicPr>
            <a:picLocks noChangeAspect="1"/>
          </p:cNvPicPr>
          <p:nvPr/>
        </p:nvPicPr>
        <p:blipFill>
          <a:blip r:embed="rId2"/>
          <a:stretch>
            <a:fillRect/>
          </a:stretch>
        </p:blipFill>
        <p:spPr>
          <a:xfrm>
            <a:off x="680621" y="2464358"/>
            <a:ext cx="4478789" cy="4271049"/>
          </a:xfrm>
          <a:prstGeom prst="rect">
            <a:avLst/>
          </a:prstGeom>
        </p:spPr>
      </p:pic>
      <p:sp>
        <p:nvSpPr>
          <p:cNvPr id="8" name="文本框 7">
            <a:extLst>
              <a:ext uri="{FF2B5EF4-FFF2-40B4-BE49-F238E27FC236}">
                <a16:creationId xmlns:a16="http://schemas.microsoft.com/office/drawing/2014/main" id="{D0A9149D-1953-4AEC-B579-05221FA03622}"/>
              </a:ext>
            </a:extLst>
          </p:cNvPr>
          <p:cNvSpPr txBox="1"/>
          <p:nvPr/>
        </p:nvSpPr>
        <p:spPr>
          <a:xfrm>
            <a:off x="5437573" y="2689934"/>
            <a:ext cx="6187736" cy="3970318"/>
          </a:xfrm>
          <a:prstGeom prst="rect">
            <a:avLst/>
          </a:prstGeom>
          <a:noFill/>
        </p:spPr>
        <p:txBody>
          <a:bodyPr wrap="square" rtlCol="0">
            <a:spAutoFit/>
          </a:bodyPr>
          <a:lstStyle/>
          <a:p>
            <a:r>
              <a:rPr lang="en-US" altLang="zh-CN" u="sng">
                <a:latin typeface="Times New Roman" panose="02020603050405020304" pitchFamily="18" charset="0"/>
                <a:cs typeface="Times New Roman" panose="02020603050405020304" pitchFamily="18" charset="0"/>
              </a:rPr>
              <a:t>The reset option</a:t>
            </a:r>
            <a:r>
              <a:rPr lang="en-US" altLang="zh-CN">
                <a:latin typeface="Times New Roman" panose="02020603050405020304" pitchFamily="18" charset="0"/>
                <a:cs typeface="Times New Roman" panose="02020603050405020304" pitchFamily="18" charset="0"/>
              </a:rPr>
              <a:t> has four settings:</a:t>
            </a:r>
          </a:p>
          <a:p>
            <a:endParaRPr lang="en-US" altLang="zh-CN">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b="1">
                <a:latin typeface="Times New Roman" panose="02020603050405020304" pitchFamily="18" charset="0"/>
                <a:cs typeface="Times New Roman" panose="02020603050405020304" pitchFamily="18" charset="0"/>
              </a:rPr>
              <a:t>none</a:t>
            </a:r>
            <a:r>
              <a:rPr lang="en-US" altLang="zh-CN">
                <a:latin typeface="Times New Roman" panose="02020603050405020304" pitchFamily="18" charset="0"/>
                <a:cs typeface="Times New Roman" panose="02020603050405020304" pitchFamily="18" charset="0"/>
              </a:rPr>
              <a:t>: No reset is added to the design.</a:t>
            </a:r>
          </a:p>
          <a:p>
            <a:pPr marL="342900" indent="-342900">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b="1">
                <a:latin typeface="Times New Roman" panose="02020603050405020304" pitchFamily="18" charset="0"/>
                <a:cs typeface="Times New Roman" panose="02020603050405020304" pitchFamily="18" charset="0"/>
              </a:rPr>
              <a:t>control</a:t>
            </a:r>
            <a:r>
              <a:rPr lang="en-US" altLang="zh-CN">
                <a:latin typeface="Times New Roman" panose="02020603050405020304" pitchFamily="18" charset="0"/>
                <a:cs typeface="Times New Roman" panose="02020603050405020304" pitchFamily="18" charset="0"/>
              </a:rPr>
              <a:t>: This is </a:t>
            </a:r>
            <a:r>
              <a:rPr lang="en-US" altLang="zh-CN" u="sng">
                <a:latin typeface="Times New Roman" panose="02020603050405020304" pitchFamily="18" charset="0"/>
                <a:cs typeface="Times New Roman" panose="02020603050405020304" pitchFamily="18" charset="0"/>
              </a:rPr>
              <a:t>the default</a:t>
            </a:r>
            <a:r>
              <a:rPr lang="en-US" altLang="zh-CN">
                <a:latin typeface="Times New Roman" panose="02020603050405020304" pitchFamily="18" charset="0"/>
                <a:cs typeface="Times New Roman" panose="02020603050405020304" pitchFamily="18" charset="0"/>
              </a:rPr>
              <a:t> and ensures all control registers are reset.</a:t>
            </a:r>
          </a:p>
          <a:p>
            <a:pPr marL="342900" indent="-342900">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1">
                <a:latin typeface="Times New Roman" panose="02020603050405020304" pitchFamily="18" charset="0"/>
                <a:cs typeface="Times New Roman" panose="02020603050405020304" pitchFamily="18" charset="0"/>
              </a:rPr>
              <a:t>state</a:t>
            </a:r>
            <a:r>
              <a:rPr lang="en-US" altLang="zh-CN">
                <a:latin typeface="Times New Roman" panose="02020603050405020304" pitchFamily="18" charset="0"/>
                <a:cs typeface="Times New Roman" panose="02020603050405020304" pitchFamily="18" charset="0"/>
              </a:rPr>
              <a:t>: This option adds a reset to control registers plus any registers or memories derived from static and global variables in the C code.</a:t>
            </a:r>
          </a:p>
          <a:p>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1">
                <a:latin typeface="Times New Roman" panose="02020603050405020304" pitchFamily="18" charset="0"/>
                <a:cs typeface="Times New Roman" panose="02020603050405020304" pitchFamily="18" charset="0"/>
              </a:rPr>
              <a:t>all</a:t>
            </a:r>
            <a:r>
              <a:rPr lang="en-US" altLang="zh-CN">
                <a:latin typeface="Times New Roman" panose="02020603050405020304" pitchFamily="18" charset="0"/>
                <a:cs typeface="Times New Roman" panose="02020603050405020304" pitchFamily="18" charset="0"/>
              </a:rPr>
              <a:t>: This adds a reset to all registers and memories in the design.</a:t>
            </a:r>
          </a:p>
          <a:p>
            <a:pPr marL="342900" indent="-342900">
              <a:buFont typeface="Arial" panose="020B0604020202020204" pitchFamily="34" charset="0"/>
              <a:buChar char="•"/>
            </a:pPr>
            <a:endParaRPr lang="zh-CN" altLang="en-US">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011E1F9C-184C-4EE4-8399-F66E16EDEB96}"/>
              </a:ext>
            </a:extLst>
          </p:cNvPr>
          <p:cNvSpPr/>
          <p:nvPr/>
        </p:nvSpPr>
        <p:spPr>
          <a:xfrm>
            <a:off x="1452563" y="4757738"/>
            <a:ext cx="476250" cy="495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38747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405DF9C-65BE-4365-AF84-1D41573A0C95}"/>
              </a:ext>
            </a:extLst>
          </p:cNvPr>
          <p:cNvSpPr txBox="1"/>
          <p:nvPr/>
        </p:nvSpPr>
        <p:spPr>
          <a:xfrm>
            <a:off x="680621" y="516056"/>
            <a:ext cx="7850820" cy="523220"/>
          </a:xfrm>
          <a:prstGeom prst="rect">
            <a:avLst/>
          </a:prstGeom>
          <a:noFill/>
        </p:spPr>
        <p:txBody>
          <a:bodyPr wrap="square" rtlCol="0">
            <a:spAutoFit/>
          </a:bodyPr>
          <a:lstStyle/>
          <a:p>
            <a:r>
              <a:rPr lang="en-US" altLang="zh-CN" sz="2800">
                <a:latin typeface="Times New Roman" panose="02020603050405020304" pitchFamily="18" charset="0"/>
                <a:cs typeface="Times New Roman" panose="02020603050405020304" pitchFamily="18" charset="0"/>
              </a:rPr>
              <a:t>Optimizing the Design: Clock, Reset and RTL output</a:t>
            </a:r>
            <a:endParaRPr lang="zh-CN" altLang="en-US" sz="280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B8EC16E8-11A4-4986-8FE5-40B261D8E98B}"/>
              </a:ext>
            </a:extLst>
          </p:cNvPr>
          <p:cNvSpPr txBox="1"/>
          <p:nvPr/>
        </p:nvSpPr>
        <p:spPr>
          <a:xfrm>
            <a:off x="680621" y="1289893"/>
            <a:ext cx="7850820" cy="400110"/>
          </a:xfrm>
          <a:prstGeom prst="rect">
            <a:avLst/>
          </a:prstGeom>
          <a:noFill/>
        </p:spPr>
        <p:txBody>
          <a:bodyPr wrap="square" rtlCol="0">
            <a:spAutoFit/>
          </a:bodyPr>
          <a:lstStyle/>
          <a:p>
            <a:r>
              <a:rPr lang="en-US" altLang="zh-CN" sz="2000">
                <a:latin typeface="Times New Roman" panose="02020603050405020304" pitchFamily="18" charset="0"/>
                <a:cs typeface="Times New Roman" panose="02020603050405020304" pitchFamily="18" charset="0"/>
              </a:rPr>
              <a:t>RTL output</a:t>
            </a:r>
            <a:endParaRPr lang="zh-CN" altLang="en-US" sz="200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A9CD5828-459B-4535-8BA4-100534363FFF}"/>
              </a:ext>
            </a:extLst>
          </p:cNvPr>
          <p:cNvSpPr/>
          <p:nvPr/>
        </p:nvSpPr>
        <p:spPr>
          <a:xfrm>
            <a:off x="680621" y="2224385"/>
            <a:ext cx="9806404" cy="2862322"/>
          </a:xfrm>
          <a:prstGeom prst="rect">
            <a:avLst/>
          </a:prstGeom>
        </p:spPr>
        <p:txBody>
          <a:bodyPr wrap="square">
            <a:spAutoFit/>
          </a:bodyPr>
          <a:lstStyle/>
          <a:p>
            <a:r>
              <a:rPr lang="en-US" altLang="zh-CN">
                <a:latin typeface="Times New Roman" panose="02020603050405020304" pitchFamily="18" charset="0"/>
                <a:cs typeface="Times New Roman" panose="02020603050405020304" pitchFamily="18" charset="0"/>
              </a:rPr>
              <a:t>Various characteristics of the RTL output by Vivado HLS can be controlled using the config_rtl configuration.</a:t>
            </a:r>
          </a:p>
          <a:p>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Specify </a:t>
            </a:r>
            <a:r>
              <a:rPr lang="en-US" altLang="zh-CN" u="sng">
                <a:latin typeface="Times New Roman" panose="02020603050405020304" pitchFamily="18" charset="0"/>
                <a:cs typeface="Times New Roman" panose="02020603050405020304" pitchFamily="18" charset="0"/>
              </a:rPr>
              <a:t>the type of FSM encoding</a:t>
            </a:r>
            <a:r>
              <a:rPr lang="en-US" altLang="zh-CN">
                <a:latin typeface="Times New Roman" panose="02020603050405020304" pitchFamily="18" charset="0"/>
                <a:cs typeface="Times New Roman" panose="02020603050405020304" pitchFamily="18" charset="0"/>
              </a:rPr>
              <a:t> used in the RTL state machines.(onehot is the default)</a:t>
            </a:r>
          </a:p>
          <a:p>
            <a:pPr marL="285750" indent="-285750">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Add an arbitrary comment string, such as a copyright notice, to all RTL files using the -header option.</a:t>
            </a:r>
          </a:p>
          <a:p>
            <a:pPr marL="285750" indent="-285750">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Specify a unique name with the prefix option which is added to all RTL output file names.</a:t>
            </a:r>
          </a:p>
          <a:p>
            <a:pPr marL="285750" indent="-285750">
              <a:buFont typeface="Arial" panose="020B0604020202020204" pitchFamily="34" charset="0"/>
              <a:buChar char="•"/>
            </a:pPr>
            <a:endParaRPr lang="en-US" altLang="zh-CN">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a:latin typeface="Times New Roman" panose="02020603050405020304" pitchFamily="18" charset="0"/>
                <a:cs typeface="Times New Roman" panose="02020603050405020304" pitchFamily="18" charset="0"/>
              </a:rPr>
              <a:t>Force the RTL ports to use lower case names.</a:t>
            </a:r>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074133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1538</TotalTime>
  <Words>3561</Words>
  <Application>Microsoft Office PowerPoint</Application>
  <PresentationFormat>宽屏</PresentationFormat>
  <Paragraphs>324</Paragraphs>
  <Slides>65</Slides>
  <Notes>12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65</vt:i4>
      </vt:variant>
    </vt:vector>
  </HeadingPairs>
  <TitlesOfParts>
    <vt:vector size="72" baseType="lpstr">
      <vt:lpstr>Courier</vt:lpstr>
      <vt:lpstr>SegoeUI</vt:lpstr>
      <vt:lpstr>等线</vt:lpstr>
      <vt:lpstr>等线 Light</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David</dc:creator>
  <cp:lastModifiedBy>David</cp:lastModifiedBy>
  <cp:revision>220</cp:revision>
  <dcterms:created xsi:type="dcterms:W3CDTF">2023-04-04T01:40:04Z</dcterms:created>
  <dcterms:modified xsi:type="dcterms:W3CDTF">2023-04-05T03:34:46Z</dcterms:modified>
</cp:coreProperties>
</file>